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74" r:id="rId3"/>
  </p:sldIdLst>
  <p:sldSz cx="7200900" cy="10261600"/>
  <p:notesSz cx="6735763" cy="9866313"/>
  <p:defaultTextStyle>
    <a:defPPr>
      <a:defRPr lang="ja-JP"/>
    </a:defPPr>
    <a:lvl1pPr marL="0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64349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28698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393046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857395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21744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786093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250441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714790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22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田中　宏和" initials="田中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DDF"/>
    <a:srgbClr val="EBF1DE"/>
    <a:srgbClr val="FDEADA"/>
    <a:srgbClr val="FFFFCC"/>
    <a:srgbClr val="DCE6F2"/>
    <a:srgbClr val="FF0000"/>
    <a:srgbClr val="1705FB"/>
    <a:srgbClr val="0150FF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2432" autoAdjust="0"/>
  </p:normalViewPr>
  <p:slideViewPr>
    <p:cSldViewPr>
      <p:cViewPr>
        <p:scale>
          <a:sx n="75" d="100"/>
          <a:sy n="75" d="100"/>
        </p:scale>
        <p:origin x="1632" y="-228"/>
      </p:cViewPr>
      <p:guideLst>
        <p:guide orient="horz" pos="3232"/>
        <p:guide pos="22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9413" cy="49530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DA685E68-331B-4E99-B819-98F6FAA87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0275" y="1233488"/>
            <a:ext cx="23352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2" y="4748213"/>
            <a:ext cx="5389563" cy="3884612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013"/>
            <a:ext cx="2919413" cy="49530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B648E0AC-CC16-4869-93C2-7DEBD8005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292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8E0AC-CC16-4869-93C2-7DEBD8005DB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754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8E0AC-CC16-4869-93C2-7DEBD8005DB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452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87753"/>
            <a:ext cx="6120766" cy="219959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6" y="5814909"/>
            <a:ext cx="5040630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4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8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3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7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21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86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50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14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65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03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48715"/>
            <a:ext cx="1215153" cy="1167257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8" y="548715"/>
            <a:ext cx="3525441" cy="1167257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80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76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594028"/>
            <a:ext cx="6120766" cy="2038068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349306"/>
            <a:ext cx="6120766" cy="22447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43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286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930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73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21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860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504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147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39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7" y="3192500"/>
            <a:ext cx="2370296" cy="90287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8" y="3192500"/>
            <a:ext cx="2370296" cy="90287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7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6" y="410943"/>
            <a:ext cx="6480810" cy="17102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8" y="2296989"/>
            <a:ext cx="3181648" cy="9572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4349" indent="0">
              <a:buNone/>
              <a:defRPr sz="2000" b="1"/>
            </a:lvl2pPr>
            <a:lvl3pPr marL="928698" indent="0">
              <a:buNone/>
              <a:defRPr sz="1900" b="1"/>
            </a:lvl3pPr>
            <a:lvl4pPr marL="1393046" indent="0">
              <a:buNone/>
              <a:defRPr sz="1600" b="1"/>
            </a:lvl4pPr>
            <a:lvl5pPr marL="1857395" indent="0">
              <a:buNone/>
              <a:defRPr sz="1600" b="1"/>
            </a:lvl5pPr>
            <a:lvl6pPr marL="2321744" indent="0">
              <a:buNone/>
              <a:defRPr sz="1600" b="1"/>
            </a:lvl6pPr>
            <a:lvl7pPr marL="2786093" indent="0">
              <a:buNone/>
              <a:defRPr sz="1600" b="1"/>
            </a:lvl7pPr>
            <a:lvl8pPr marL="3250441" indent="0">
              <a:buNone/>
              <a:defRPr sz="1600" b="1"/>
            </a:lvl8pPr>
            <a:lvl9pPr marL="371479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8" y="3254257"/>
            <a:ext cx="3181648" cy="59122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0" y="2296989"/>
            <a:ext cx="3182898" cy="9572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4349" indent="0">
              <a:buNone/>
              <a:defRPr sz="2000" b="1"/>
            </a:lvl2pPr>
            <a:lvl3pPr marL="928698" indent="0">
              <a:buNone/>
              <a:defRPr sz="1900" b="1"/>
            </a:lvl3pPr>
            <a:lvl4pPr marL="1393046" indent="0">
              <a:buNone/>
              <a:defRPr sz="1600" b="1"/>
            </a:lvl4pPr>
            <a:lvl5pPr marL="1857395" indent="0">
              <a:buNone/>
              <a:defRPr sz="1600" b="1"/>
            </a:lvl5pPr>
            <a:lvl6pPr marL="2321744" indent="0">
              <a:buNone/>
              <a:defRPr sz="1600" b="1"/>
            </a:lvl6pPr>
            <a:lvl7pPr marL="2786093" indent="0">
              <a:buNone/>
              <a:defRPr sz="1600" b="1"/>
            </a:lvl7pPr>
            <a:lvl8pPr marL="3250441" indent="0">
              <a:buNone/>
              <a:defRPr sz="1600" b="1"/>
            </a:lvl8pPr>
            <a:lvl9pPr marL="371479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0" y="3254257"/>
            <a:ext cx="3182898" cy="59122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9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83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5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408566"/>
            <a:ext cx="2369047" cy="17387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408569"/>
            <a:ext cx="4025504" cy="875799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147336"/>
            <a:ext cx="2369047" cy="7019221"/>
          </a:xfrm>
        </p:spPr>
        <p:txBody>
          <a:bodyPr/>
          <a:lstStyle>
            <a:lvl1pPr marL="0" indent="0">
              <a:buNone/>
              <a:defRPr sz="1400"/>
            </a:lvl1pPr>
            <a:lvl2pPr marL="464349" indent="0">
              <a:buNone/>
              <a:defRPr sz="1200"/>
            </a:lvl2pPr>
            <a:lvl3pPr marL="928698" indent="0">
              <a:buNone/>
              <a:defRPr sz="1000"/>
            </a:lvl3pPr>
            <a:lvl4pPr marL="1393046" indent="0">
              <a:buNone/>
              <a:defRPr sz="900"/>
            </a:lvl4pPr>
            <a:lvl5pPr marL="1857395" indent="0">
              <a:buNone/>
              <a:defRPr sz="900"/>
            </a:lvl5pPr>
            <a:lvl6pPr marL="2321744" indent="0">
              <a:buNone/>
              <a:defRPr sz="900"/>
            </a:lvl6pPr>
            <a:lvl7pPr marL="2786093" indent="0">
              <a:buNone/>
              <a:defRPr sz="900"/>
            </a:lvl7pPr>
            <a:lvl8pPr marL="3250441" indent="0">
              <a:buNone/>
              <a:defRPr sz="900"/>
            </a:lvl8pPr>
            <a:lvl9pPr marL="37147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51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6" y="7183122"/>
            <a:ext cx="4320540" cy="8480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6" y="916893"/>
            <a:ext cx="4320540" cy="6156960"/>
          </a:xfrm>
        </p:spPr>
        <p:txBody>
          <a:bodyPr/>
          <a:lstStyle>
            <a:lvl1pPr marL="0" indent="0">
              <a:buNone/>
              <a:defRPr sz="3300"/>
            </a:lvl1pPr>
            <a:lvl2pPr marL="464349" indent="0">
              <a:buNone/>
              <a:defRPr sz="2800"/>
            </a:lvl2pPr>
            <a:lvl3pPr marL="928698" indent="0">
              <a:buNone/>
              <a:defRPr sz="2400"/>
            </a:lvl3pPr>
            <a:lvl4pPr marL="1393046" indent="0">
              <a:buNone/>
              <a:defRPr sz="2000"/>
            </a:lvl4pPr>
            <a:lvl5pPr marL="1857395" indent="0">
              <a:buNone/>
              <a:defRPr sz="2000"/>
            </a:lvl5pPr>
            <a:lvl6pPr marL="2321744" indent="0">
              <a:buNone/>
              <a:defRPr sz="2000"/>
            </a:lvl6pPr>
            <a:lvl7pPr marL="2786093" indent="0">
              <a:buNone/>
              <a:defRPr sz="2000"/>
            </a:lvl7pPr>
            <a:lvl8pPr marL="3250441" indent="0">
              <a:buNone/>
              <a:defRPr sz="2000"/>
            </a:lvl8pPr>
            <a:lvl9pPr marL="371479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6" y="8031132"/>
            <a:ext cx="4320540" cy="1204311"/>
          </a:xfrm>
        </p:spPr>
        <p:txBody>
          <a:bodyPr/>
          <a:lstStyle>
            <a:lvl1pPr marL="0" indent="0">
              <a:buNone/>
              <a:defRPr sz="1400"/>
            </a:lvl1pPr>
            <a:lvl2pPr marL="464349" indent="0">
              <a:buNone/>
              <a:defRPr sz="1200"/>
            </a:lvl2pPr>
            <a:lvl3pPr marL="928698" indent="0">
              <a:buNone/>
              <a:defRPr sz="1000"/>
            </a:lvl3pPr>
            <a:lvl4pPr marL="1393046" indent="0">
              <a:buNone/>
              <a:defRPr sz="900"/>
            </a:lvl4pPr>
            <a:lvl5pPr marL="1857395" indent="0">
              <a:buNone/>
              <a:defRPr sz="900"/>
            </a:lvl5pPr>
            <a:lvl6pPr marL="2321744" indent="0">
              <a:buNone/>
              <a:defRPr sz="900"/>
            </a:lvl6pPr>
            <a:lvl7pPr marL="2786093" indent="0">
              <a:buNone/>
              <a:defRPr sz="900"/>
            </a:lvl7pPr>
            <a:lvl8pPr marL="3250441" indent="0">
              <a:buNone/>
              <a:defRPr sz="900"/>
            </a:lvl8pPr>
            <a:lvl9pPr marL="37147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2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6" y="410943"/>
            <a:ext cx="6480810" cy="1710267"/>
          </a:xfrm>
          <a:prstGeom prst="rect">
            <a:avLst/>
          </a:prstGeom>
        </p:spPr>
        <p:txBody>
          <a:bodyPr vert="horz" lIns="92870" tIns="46435" rIns="92870" bIns="4643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394380"/>
            <a:ext cx="6480810" cy="6772181"/>
          </a:xfrm>
          <a:prstGeom prst="rect">
            <a:avLst/>
          </a:prstGeom>
        </p:spPr>
        <p:txBody>
          <a:bodyPr vert="horz" lIns="92870" tIns="46435" rIns="92870" bIns="4643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7" y="9510987"/>
            <a:ext cx="1680211" cy="546334"/>
          </a:xfrm>
          <a:prstGeom prst="rect">
            <a:avLst/>
          </a:prstGeom>
        </p:spPr>
        <p:txBody>
          <a:bodyPr vert="horz" lIns="92870" tIns="46435" rIns="92870" bIns="4643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056CF-0E2A-49ED-A903-9217649B016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10" y="9510987"/>
            <a:ext cx="2280285" cy="546334"/>
          </a:xfrm>
          <a:prstGeom prst="rect">
            <a:avLst/>
          </a:prstGeom>
        </p:spPr>
        <p:txBody>
          <a:bodyPr vert="horz" lIns="92870" tIns="46435" rIns="92870" bIns="4643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6" y="9510987"/>
            <a:ext cx="1680211" cy="546334"/>
          </a:xfrm>
          <a:prstGeom prst="rect">
            <a:avLst/>
          </a:prstGeom>
        </p:spPr>
        <p:txBody>
          <a:bodyPr vert="horz" lIns="92870" tIns="46435" rIns="92870" bIns="4643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21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8698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261" indent="-348261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54567" indent="-290218" algn="l" defTabSz="92869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60872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25221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9569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3918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8266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2616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46963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4349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28698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93046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57395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21744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86093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50441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14790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テキスト ボックス 47"/>
          <p:cNvSpPr txBox="1"/>
          <p:nvPr/>
        </p:nvSpPr>
        <p:spPr>
          <a:xfrm>
            <a:off x="777490" y="2201119"/>
            <a:ext cx="6340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デジタル化・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を進めるにあたり社内で推進役となる経営者層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（社長、役員、事業部長等）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２０</a:t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名程度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（先着）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5609" y="0"/>
            <a:ext cx="7216509" cy="7131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スマートエスイー</a:t>
            </a:r>
            <a:r>
              <a:rPr lang="en-US" altLang="ja-JP" sz="1800" b="1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/AI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石川スクール　</a:t>
            </a:r>
            <a:endParaRPr lang="en-US" altLang="ja-JP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90000"/>
              </a:lnSpc>
            </a:pP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CDO</a:t>
            </a:r>
            <a:r>
              <a:rPr lang="en-US" altLang="ja-JP" sz="3200" b="1" baseline="4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育成研修</a:t>
            </a: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全１０日</a:t>
            </a:r>
            <a:endParaRPr lang="en-US" altLang="ja-JP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-15609" y="9997536"/>
            <a:ext cx="7213075" cy="2585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「スマートエスイー</a:t>
            </a:r>
            <a:r>
              <a:rPr lang="en-US" altLang="ja-JP" sz="1200" b="1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/AI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石川スクール」運営コンソーシアム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58870" y="3105865"/>
            <a:ext cx="6080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日（木）～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日（木）の期間中で全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日時等の詳細は裏面カリキュラムを参照ください</a:t>
            </a:r>
          </a:p>
        </p:txBody>
      </p:sp>
      <p:sp>
        <p:nvSpPr>
          <p:cNvPr id="18" name="ホームベース 17"/>
          <p:cNvSpPr/>
          <p:nvPr/>
        </p:nvSpPr>
        <p:spPr>
          <a:xfrm>
            <a:off x="72178" y="4332665"/>
            <a:ext cx="1080000" cy="510103"/>
          </a:xfrm>
          <a:prstGeom prst="homePlate">
            <a:avLst>
              <a:gd name="adj" fmla="val 2179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受講料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47790" y="4416111"/>
            <a:ext cx="2145195" cy="354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２５，０００円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8086881-8EFE-4F61-B933-99731735E31E}"/>
              </a:ext>
            </a:extLst>
          </p:cNvPr>
          <p:cNvSpPr txBox="1"/>
          <p:nvPr/>
        </p:nvSpPr>
        <p:spPr>
          <a:xfrm>
            <a:off x="1106608" y="3806736"/>
            <a:ext cx="5984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石川県地場産業振興センター本館　第５研修室</a:t>
            </a:r>
          </a:p>
        </p:txBody>
      </p:sp>
      <p:graphicFrame>
        <p:nvGraphicFramePr>
          <p:cNvPr id="26" name="Group 106">
            <a:extLst>
              <a:ext uri="{FF2B5EF4-FFF2-40B4-BE49-F238E27FC236}">
                <a16:creationId xmlns:a16="http://schemas.microsoft.com/office/drawing/2014/main" id="{CBB0781A-9650-4D60-9920-EECAD3C6B6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549200"/>
              </p:ext>
            </p:extLst>
          </p:nvPr>
        </p:nvGraphicFramePr>
        <p:xfrm>
          <a:off x="143512" y="5274816"/>
          <a:ext cx="6931091" cy="927526"/>
        </p:xfrm>
        <a:graphic>
          <a:graphicData uri="http://schemas.openxmlformats.org/drawingml/2006/table">
            <a:tbl>
              <a:tblPr/>
              <a:tblGrid>
                <a:gridCol w="1243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2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3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貴社名　　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7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D3BF54B-818A-48BF-9C3D-67E8201D1BB2}"/>
              </a:ext>
            </a:extLst>
          </p:cNvPr>
          <p:cNvSpPr txBox="1"/>
          <p:nvPr/>
        </p:nvSpPr>
        <p:spPr>
          <a:xfrm>
            <a:off x="2247215" y="7147375"/>
            <a:ext cx="51368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会場の都合のため</a:t>
            </a:r>
            <a:r>
              <a:rPr lang="ja-JP" altLang="en-US" sz="15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１社１名様限り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でお願いいたします。</a:t>
            </a:r>
          </a:p>
        </p:txBody>
      </p:sp>
      <p:graphicFrame>
        <p:nvGraphicFramePr>
          <p:cNvPr id="28" name="Group 106">
            <a:extLst>
              <a:ext uri="{FF2B5EF4-FFF2-40B4-BE49-F238E27FC236}">
                <a16:creationId xmlns:a16="http://schemas.microsoft.com/office/drawing/2014/main" id="{221322C4-AF07-47F0-88F6-E5C3F7204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72825"/>
              </p:ext>
            </p:extLst>
          </p:nvPr>
        </p:nvGraphicFramePr>
        <p:xfrm>
          <a:off x="143512" y="6216166"/>
          <a:ext cx="6931090" cy="966304"/>
        </p:xfrm>
        <a:graphic>
          <a:graphicData uri="http://schemas.openxmlformats.org/drawingml/2006/table">
            <a:tbl>
              <a:tblPr/>
              <a:tblGrid>
                <a:gridCol w="327263">
                  <a:extLst>
                    <a:ext uri="{9D8B030D-6E8A-4147-A177-3AD203B41FA5}">
                      <a16:colId xmlns:a16="http://schemas.microsoft.com/office/drawing/2014/main" val="3265801703"/>
                    </a:ext>
                  </a:extLst>
                </a:gridCol>
                <a:gridCol w="91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2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1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62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</a:t>
                      </a:r>
                    </a:p>
                  </a:txBody>
                  <a:tcPr marT="45739" marB="45739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ふりがな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所属･役職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1296388"/>
                  </a:ext>
                </a:extLst>
              </a:tr>
              <a:tr h="36026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創英角ｺﾞｼｯｸUB" pitchFamily="49" charset="-128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41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Rectangle 2">
            <a:extLst>
              <a:ext uri="{FF2B5EF4-FFF2-40B4-BE49-F238E27FC236}">
                <a16:creationId xmlns:a16="http://schemas.microsoft.com/office/drawing/2014/main" id="{10019253-DD80-40C5-B49E-290DB2D4E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219" y="7428473"/>
            <a:ext cx="2178463" cy="236956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45428EA6-0637-4768-85F3-85E36116E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149" y="7396190"/>
            <a:ext cx="12186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 </a:t>
            </a:r>
            <a:r>
              <a:rPr lang="ja-JP" altLang="en-US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 場 周 辺</a:t>
            </a:r>
            <a:r>
              <a:rPr lang="en-US" altLang="ja-JP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】</a:t>
            </a:r>
            <a:endParaRPr lang="ja-JP" altLang="en-US" sz="1200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AD7F44C-9717-4296-A01D-21A7BFD0CCF0}"/>
              </a:ext>
            </a:extLst>
          </p:cNvPr>
          <p:cNvGrpSpPr/>
          <p:nvPr/>
        </p:nvGrpSpPr>
        <p:grpSpPr>
          <a:xfrm>
            <a:off x="287383" y="7737338"/>
            <a:ext cx="2224134" cy="2164308"/>
            <a:chOff x="393216" y="7811082"/>
            <a:chExt cx="2528949" cy="2412000"/>
          </a:xfrm>
        </p:grpSpPr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96FB7A96-D61F-4947-BAD9-ADC80D057C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3216" y="7811082"/>
              <a:ext cx="2528949" cy="2412000"/>
            </a:xfrm>
            <a:prstGeom prst="rect">
              <a:avLst/>
            </a:prstGeom>
          </p:spPr>
        </p:pic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832843E6-A165-4B0F-8520-2BB4C4418FF5}"/>
                </a:ext>
              </a:extLst>
            </p:cNvPr>
            <p:cNvCxnSpPr/>
            <p:nvPr/>
          </p:nvCxnSpPr>
          <p:spPr>
            <a:xfrm>
              <a:off x="444312" y="8272324"/>
              <a:ext cx="12695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23DFF037-E08F-4E76-BE8D-8BAE0453BD39}"/>
                </a:ext>
              </a:extLst>
            </p:cNvPr>
            <p:cNvCxnSpPr/>
            <p:nvPr/>
          </p:nvCxnSpPr>
          <p:spPr>
            <a:xfrm>
              <a:off x="1713202" y="8267562"/>
              <a:ext cx="94127" cy="348958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EA3BA9F9-CD67-43F8-94C1-176A013057C8}"/>
                </a:ext>
              </a:extLst>
            </p:cNvPr>
            <p:cNvSpPr/>
            <p:nvPr/>
          </p:nvSpPr>
          <p:spPr>
            <a:xfrm>
              <a:off x="1773939" y="8616520"/>
              <a:ext cx="162000" cy="162000"/>
            </a:xfrm>
            <a:prstGeom prst="rect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88000" rtlCol="0" anchor="ctr"/>
            <a:lstStyle/>
            <a:p>
              <a:pPr algn="ctr"/>
              <a:endParaRPr kumimoji="0" lang="ja-JP" altLang="en-US" sz="24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endParaRPr>
            </a:p>
          </p:txBody>
        </p:sp>
      </p:grpSp>
      <p:sp>
        <p:nvSpPr>
          <p:cNvPr id="38" name="Rectangle 2">
            <a:extLst>
              <a:ext uri="{FF2B5EF4-FFF2-40B4-BE49-F238E27FC236}">
                <a16:creationId xmlns:a16="http://schemas.microsoft.com/office/drawing/2014/main" id="{39380895-5FFE-4EC6-B2F9-C4B9A5DD4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9971" y="7449217"/>
            <a:ext cx="4247284" cy="200949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Text Box 5">
            <a:extLst>
              <a:ext uri="{FF2B5EF4-FFF2-40B4-BE49-F238E27FC236}">
                <a16:creationId xmlns:a16="http://schemas.microsoft.com/office/drawing/2014/main" id="{461EF596-5998-4BBA-BDD2-D272F31B0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003" y="7697898"/>
            <a:ext cx="3432169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申込書に所定事項をご記入の上、ＦＡＸまたは電子メール、あるいは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にてお申込み下さい。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endParaRPr lang="en-US" altLang="ja-JP" sz="4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1200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200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でのお申込みの場合は、こちらの</a:t>
            </a:r>
            <a:r>
              <a:rPr lang="en-US" altLang="ja-JP" sz="1200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lang="ja-JP" altLang="en-US" sz="1200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コード</a:t>
            </a:r>
            <a:endParaRPr lang="en-US" altLang="ja-JP" sz="1200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1200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を読み取って頂き、お申込み下さい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2EAD4C9-0B8B-42EF-B023-31D323CABB02}"/>
              </a:ext>
            </a:extLst>
          </p:cNvPr>
          <p:cNvSpPr txBox="1"/>
          <p:nvPr/>
        </p:nvSpPr>
        <p:spPr>
          <a:xfrm>
            <a:off x="2827317" y="8652861"/>
            <a:ext cx="44772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920-8580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石川県金沢市鞍月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1-1</a:t>
            </a:r>
          </a:p>
          <a:p>
            <a:pPr eaLnBrk="1" hangingPunct="1"/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　石川県商工労働部産業政策課　産業デジタル化支援グループ　　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担当：繁田（はんだ）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endParaRPr lang="ja-JP" altLang="en-US" sz="8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 　ＴＥＬ：（０７６）２２５－１５１９</a:t>
            </a:r>
          </a:p>
          <a:p>
            <a:pPr eaLnBrk="1" hangingPunct="1"/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 ＦＡＸ：（０７６）２２５－１５１４</a:t>
            </a:r>
          </a:p>
          <a:p>
            <a:pPr eaLnBrk="1" hangingPunct="1"/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Mail 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syoukou@pref.ishikawa.lg.jp</a:t>
            </a:r>
          </a:p>
        </p:txBody>
      </p:sp>
      <p:sp>
        <p:nvSpPr>
          <p:cNvPr id="43" name="Text Box 4">
            <a:extLst>
              <a:ext uri="{FF2B5EF4-FFF2-40B4-BE49-F238E27FC236}">
                <a16:creationId xmlns:a16="http://schemas.microsoft.com/office/drawing/2014/main" id="{9197D376-2D3A-409A-9E23-00ECFA1A6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052" y="7411543"/>
            <a:ext cx="17091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 </a:t>
            </a:r>
            <a:r>
              <a:rPr lang="ja-JP" altLang="en-US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申込み及び問合せ先</a:t>
            </a:r>
            <a:r>
              <a:rPr lang="en-US" altLang="ja-JP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200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Text Box 107">
            <a:extLst>
              <a:ext uri="{FF2B5EF4-FFF2-40B4-BE49-F238E27FC236}">
                <a16:creationId xmlns:a16="http://schemas.microsoft.com/office/drawing/2014/main" id="{9E298A54-5875-4434-AAAA-0C7768C77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5265" y="1743"/>
            <a:ext cx="2345585" cy="276999"/>
          </a:xfrm>
          <a:prstGeom prst="rect">
            <a:avLst/>
          </a:prstGeom>
          <a:solidFill>
            <a:srgbClr val="FF0000">
              <a:alpha val="92941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200" u="none" dirty="0">
                <a:solidFill>
                  <a:schemeClr val="bg1"/>
                </a:solidFill>
                <a:ea typeface="HG創英角ｺﾞｼｯｸUB" pitchFamily="49" charset="-128"/>
              </a:rPr>
              <a:t>申込締切：６月２５日</a:t>
            </a:r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(</a:t>
            </a:r>
            <a:r>
              <a:rPr lang="ja-JP" altLang="en-US" sz="1200" u="none" dirty="0">
                <a:solidFill>
                  <a:schemeClr val="bg1"/>
                </a:solidFill>
                <a:ea typeface="HG創英角ｺﾞｼｯｸUB" pitchFamily="49" charset="-128"/>
              </a:rPr>
              <a:t>火</a:t>
            </a:r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)</a:t>
            </a:r>
            <a:endParaRPr lang="ja-JP" altLang="en-US" sz="1200" u="none" dirty="0">
              <a:solidFill>
                <a:schemeClr val="bg1"/>
              </a:solidFill>
              <a:ea typeface="HG創英角ｺﾞｼｯｸUB" pitchFamily="49" charset="-128"/>
            </a:endParaRPr>
          </a:p>
        </p:txBody>
      </p:sp>
      <p:sp>
        <p:nvSpPr>
          <p:cNvPr id="8" name="ホームベース 19">
            <a:extLst>
              <a:ext uri="{FF2B5EF4-FFF2-40B4-BE49-F238E27FC236}">
                <a16:creationId xmlns:a16="http://schemas.microsoft.com/office/drawing/2014/main" id="{19A73124-9C84-F2A4-1346-ADE9B22D12E2}"/>
              </a:ext>
            </a:extLst>
          </p:cNvPr>
          <p:cNvSpPr/>
          <p:nvPr/>
        </p:nvSpPr>
        <p:spPr>
          <a:xfrm>
            <a:off x="38073" y="3088602"/>
            <a:ext cx="1080000" cy="517530"/>
          </a:xfrm>
          <a:prstGeom prst="homePlate">
            <a:avLst>
              <a:gd name="adj" fmla="val 2475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ホームベース 17">
            <a:extLst>
              <a:ext uri="{FF2B5EF4-FFF2-40B4-BE49-F238E27FC236}">
                <a16:creationId xmlns:a16="http://schemas.microsoft.com/office/drawing/2014/main" id="{C4F78D7F-E292-F059-9786-F737B72E2D83}"/>
              </a:ext>
            </a:extLst>
          </p:cNvPr>
          <p:cNvSpPr/>
          <p:nvPr/>
        </p:nvSpPr>
        <p:spPr>
          <a:xfrm>
            <a:off x="65831" y="3722724"/>
            <a:ext cx="1080000" cy="510103"/>
          </a:xfrm>
          <a:prstGeom prst="homePlate">
            <a:avLst>
              <a:gd name="adj" fmla="val 2179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会場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1B6861-CE22-4289-D200-5872F8F62C9A}"/>
              </a:ext>
            </a:extLst>
          </p:cNvPr>
          <p:cNvSpPr txBox="1"/>
          <p:nvPr/>
        </p:nvSpPr>
        <p:spPr>
          <a:xfrm>
            <a:off x="-7805" y="707066"/>
            <a:ext cx="7216509" cy="1399398"/>
          </a:xfrm>
          <a:prstGeom prst="rect">
            <a:avLst/>
          </a:prstGeom>
          <a:solidFill>
            <a:srgbClr val="EAFDDF">
              <a:alpha val="62000"/>
            </a:srgbClr>
          </a:solidFill>
        </p:spPr>
        <p:txBody>
          <a:bodyPr wrap="square" rtlCol="0" anchor="ctr">
            <a:no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・経営におけるデジタル化の必要性を理解</a:t>
            </a:r>
            <a:endParaRPr lang="en-US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・デジタル技術を活用した経営戦略の策定方法を学習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することで、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の推進役（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CDO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）を目指すことが可能です！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  <a:p>
            <a:pPr>
              <a:lnSpc>
                <a:spcPct val="90000"/>
              </a:lnSpc>
            </a:pPr>
            <a:endParaRPr lang="en-US" altLang="ja-JP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ホームベース 19">
            <a:extLst>
              <a:ext uri="{FF2B5EF4-FFF2-40B4-BE49-F238E27FC236}">
                <a16:creationId xmlns:a16="http://schemas.microsoft.com/office/drawing/2014/main" id="{F4639A17-2801-E306-C1E7-94B395FF4064}"/>
              </a:ext>
            </a:extLst>
          </p:cNvPr>
          <p:cNvSpPr/>
          <p:nvPr/>
        </p:nvSpPr>
        <p:spPr>
          <a:xfrm>
            <a:off x="46093" y="2237826"/>
            <a:ext cx="1080000" cy="658913"/>
          </a:xfrm>
          <a:prstGeom prst="homePlate">
            <a:avLst>
              <a:gd name="adj" fmla="val 2475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対象者</a:t>
            </a: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8F5BEB6A-1D29-F01E-A927-34A34C3AC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33" y="5064786"/>
            <a:ext cx="6973632" cy="21003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9FEB39CB-89AE-BC4D-A7D5-DA9D20E4E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42" y="5047458"/>
            <a:ext cx="2806214" cy="279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 </a:t>
            </a:r>
            <a:r>
              <a:rPr lang="ja-JP" altLang="en-US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参加申込書</a:t>
            </a:r>
            <a:r>
              <a:rPr lang="en-US" altLang="ja-JP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200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6E0F17-5CBB-571E-3FB4-42ED0B1D3E4B}"/>
              </a:ext>
            </a:extLst>
          </p:cNvPr>
          <p:cNvSpPr txBox="1"/>
          <p:nvPr/>
        </p:nvSpPr>
        <p:spPr>
          <a:xfrm>
            <a:off x="44460" y="666304"/>
            <a:ext cx="7153006" cy="2765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※Chief Digital Officer</a:t>
            </a:r>
            <a:r>
              <a:rPr lang="ja-JP" altLang="en-US" sz="14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（最高デジタル責任者）</a:t>
            </a:r>
            <a:endParaRPr kumimoji="1" lang="ja-JP" altLang="en-US" sz="14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8F823F89-F52F-F219-C87D-F8374A0238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7963" y="3423628"/>
            <a:ext cx="1305511" cy="153374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8C8967E-8064-B4B4-B4BA-6D922C0173F2}"/>
              </a:ext>
            </a:extLst>
          </p:cNvPr>
          <p:cNvSpPr txBox="1"/>
          <p:nvPr/>
        </p:nvSpPr>
        <p:spPr>
          <a:xfrm>
            <a:off x="5616674" y="4777354"/>
            <a:ext cx="13068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横屋　俊一 氏</a:t>
            </a:r>
          </a:p>
        </p:txBody>
      </p:sp>
      <p:pic>
        <p:nvPicPr>
          <p:cNvPr id="4" name="図 3" descr="QR コード&#10;&#10;自動的に生成された説明">
            <a:extLst>
              <a:ext uri="{FF2B5EF4-FFF2-40B4-BE49-F238E27FC236}">
                <a16:creationId xmlns:a16="http://schemas.microsoft.com/office/drawing/2014/main" id="{33656D44-4C06-90B6-4928-05D6D8D784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714" y="7747903"/>
            <a:ext cx="1127313" cy="112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56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ホームベース 49">
            <a:extLst>
              <a:ext uri="{FF2B5EF4-FFF2-40B4-BE49-F238E27FC236}">
                <a16:creationId xmlns:a16="http://schemas.microsoft.com/office/drawing/2014/main" id="{39FD0F22-2256-43D8-BED3-242B8702C468}"/>
              </a:ext>
            </a:extLst>
          </p:cNvPr>
          <p:cNvSpPr/>
          <p:nvPr/>
        </p:nvSpPr>
        <p:spPr>
          <a:xfrm>
            <a:off x="43961" y="18232"/>
            <a:ext cx="1485193" cy="234849"/>
          </a:xfrm>
          <a:prstGeom prst="homePlat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lvl="0" algn="dist" defTabSz="457200">
              <a:lnSpc>
                <a:spcPct val="130000"/>
              </a:lnSpc>
              <a:defRPr/>
            </a:pP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8" name="表 37">
            <a:extLst>
              <a:ext uri="{FF2B5EF4-FFF2-40B4-BE49-F238E27FC236}">
                <a16:creationId xmlns:a16="http://schemas.microsoft.com/office/drawing/2014/main" id="{94E777CA-B292-45D0-8061-60869B57E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159121"/>
              </p:ext>
            </p:extLst>
          </p:nvPr>
        </p:nvGraphicFramePr>
        <p:xfrm>
          <a:off x="34483" y="255697"/>
          <a:ext cx="7107814" cy="997253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776953">
                  <a:extLst>
                    <a:ext uri="{9D8B030D-6E8A-4147-A177-3AD203B41FA5}">
                      <a16:colId xmlns:a16="http://schemas.microsoft.com/office/drawing/2014/main" val="1728565004"/>
                    </a:ext>
                  </a:extLst>
                </a:gridCol>
                <a:gridCol w="3553908">
                  <a:extLst>
                    <a:ext uri="{9D8B030D-6E8A-4147-A177-3AD203B41FA5}">
                      <a16:colId xmlns:a16="http://schemas.microsoft.com/office/drawing/2014/main" val="3115691057"/>
                    </a:ext>
                  </a:extLst>
                </a:gridCol>
                <a:gridCol w="1776953">
                  <a:extLst>
                    <a:ext uri="{9D8B030D-6E8A-4147-A177-3AD203B41FA5}">
                      <a16:colId xmlns:a16="http://schemas.microsoft.com/office/drawing/2014/main" val="3353110381"/>
                    </a:ext>
                  </a:extLst>
                </a:gridCol>
              </a:tblGrid>
              <a:tr h="252536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Himalaya" panose="01010100010101010101" pitchFamily="2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Himalaya" panose="01010100010101010101" pitchFamily="2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Himalaya" panose="01010100010101010101" pitchFamily="2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14063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7/11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9:00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17:30</a:t>
                      </a:r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開講式／オリエンテーション</a:t>
                      </a: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【BMC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による自社のビジネスモデル（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As-Is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b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ビジネスゲームで学ぶ「</a:t>
                      </a: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IT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を経営の力とするポイント」</a:t>
                      </a: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60667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7/25(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14:00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16:00</a:t>
                      </a:r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オープンセミナー＆対談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b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～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認定企業の事例にみる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への向かい方～</a:t>
                      </a:r>
                      <a:endParaRPr lang="en-US" altLang="ja-JP" sz="12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・優秀賞　創ネット（株）福岡県</a:t>
                      </a:r>
                      <a:endParaRPr lang="en-US" altLang="ja-JP" sz="11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・優秀賞　（株）ヤマサ　長野県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741527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7/30(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9:00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17:30</a:t>
                      </a:r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ＩＴ経営とは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b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ＩＴ経営推進プロセスガイドライン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b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変革認識プロセス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756632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7/31(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14:00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16:00</a:t>
                      </a:r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（仮）最新のＩＴ技術に関する講義</a:t>
                      </a: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フルオンラインにて実施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84669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8/20(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9:00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17:30</a:t>
                      </a:r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経営戦略プロセス</a:t>
                      </a: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①企業理念・使命の確認と</a:t>
                      </a:r>
                      <a:endParaRPr lang="en-US" altLang="ja-JP" sz="12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 経営環境情報収集・分析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②あるべき姿の構築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018" marR="91018" marT="45509" marB="4550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971724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8/21(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en-US" altLang="ja-JP" sz="1400" b="1" baseline="30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9:00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17:30</a:t>
                      </a:r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③あるべき姿の構築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④経営リスクの評価と対応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⑤経営戦略策定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018" marR="91018" marT="45509" marB="4550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426165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9/3(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9:00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17:30</a:t>
                      </a:r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⑥経営戦略の展開</a:t>
                      </a:r>
                      <a:b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業務改革プロセス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b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ＩＴ戦略プロセス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018" marR="91018" marT="45509" marB="4550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018" marR="91018" marT="45509" marB="4550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36275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9/4(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9:00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17:30</a:t>
                      </a:r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ＩＴ資源調達ステップ</a:t>
                      </a: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ＩＴ導入ステップ</a:t>
                      </a: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018" marR="91018" marT="45509" marB="4550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IT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コーディネータ協会</a:t>
                      </a:r>
                      <a:b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横屋　俊一氏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772869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10/1(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9:00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17:30</a:t>
                      </a:r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ＩＴサービス利活用ステップ</a:t>
                      </a: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持続的成長認識プロセス</a:t>
                      </a: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自社ビジネスモデル変革</a:t>
                      </a: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200" b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018" marR="91018" marT="45509" marB="4550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379010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11/7(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9:00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17:30</a:t>
                      </a:r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変革マネジメントプロセス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情報セキュリティ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自社のビジネスモデル（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To-Be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）のプレゼン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研修のまとめ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b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018" marR="91018" marT="45509" marB="4550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174480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86CFA28-DDCC-C38A-00CE-80B88A07B774}"/>
              </a:ext>
            </a:extLst>
          </p:cNvPr>
          <p:cNvSpPr txBox="1"/>
          <p:nvPr/>
        </p:nvSpPr>
        <p:spPr>
          <a:xfrm>
            <a:off x="50" y="-1934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カリキュラム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8A62D3B-384E-BDCF-6F8C-E0EA475995BD}"/>
              </a:ext>
            </a:extLst>
          </p:cNvPr>
          <p:cNvSpPr/>
          <p:nvPr/>
        </p:nvSpPr>
        <p:spPr>
          <a:xfrm>
            <a:off x="5489826" y="423558"/>
            <a:ext cx="151216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marL="0" marR="0" lvl="0" indent="0" algn="ctr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コーディネータ協会</a:t>
            </a:r>
            <a:b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横屋　俊一　氏</a:t>
            </a:r>
            <a:endParaRPr lang="en-US" altLang="ja-JP" sz="12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藤岡　友樹</a:t>
            </a: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氏</a:t>
            </a:r>
            <a:endParaRPr lang="en-US" altLang="zh-TW" sz="12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3EA6AD2-4E57-BFAD-9187-D9D8B8C76CEA}"/>
              </a:ext>
            </a:extLst>
          </p:cNvPr>
          <p:cNvSpPr/>
          <p:nvPr/>
        </p:nvSpPr>
        <p:spPr>
          <a:xfrm>
            <a:off x="5490803" y="1425030"/>
            <a:ext cx="151216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algn="ctr">
              <a:defRPr/>
            </a:pPr>
            <a:r>
              <a:rPr lang="en-US" altLang="ja-JP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コーディネータ協会</a:t>
            </a:r>
            <a:b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横屋　俊一氏</a:t>
            </a:r>
            <a:endParaRPr lang="ja-JP" altLang="en-US" sz="1200" b="0" i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認定企業　代表者</a:t>
            </a:r>
            <a:endParaRPr lang="en-US" altLang="ja-JP" sz="12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lang="en-US" altLang="ja-JP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ITC</a:t>
            </a:r>
          </a:p>
          <a:p>
            <a:pPr algn="ctr"/>
            <a:endParaRPr kumimoji="0" lang="ja-JP" altLang="en-US" sz="1200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BF6D02F-9C0B-D000-99B9-D8C5F93B781E}"/>
              </a:ext>
            </a:extLst>
          </p:cNvPr>
          <p:cNvSpPr/>
          <p:nvPr/>
        </p:nvSpPr>
        <p:spPr>
          <a:xfrm>
            <a:off x="5511108" y="2367124"/>
            <a:ext cx="1469603" cy="8640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marL="0" marR="0" lvl="0" indent="0" algn="ctr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コーディネータ協会</a:t>
            </a:r>
            <a:b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横屋　俊一氏</a:t>
            </a:r>
            <a:endParaRPr kumimoji="0" lang="ja-JP" altLang="en-US" sz="1200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6CD31C-1789-162F-44E3-11929583FA2F}"/>
              </a:ext>
            </a:extLst>
          </p:cNvPr>
          <p:cNvSpPr/>
          <p:nvPr/>
        </p:nvSpPr>
        <p:spPr>
          <a:xfrm>
            <a:off x="5511108" y="4416651"/>
            <a:ext cx="1512168" cy="1776213"/>
          </a:xfrm>
          <a:prstGeom prst="rect">
            <a:avLst/>
          </a:prstGeom>
          <a:noFill/>
          <a:ln w="1270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marL="0" marR="0" lvl="0" indent="0" algn="ctr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コーディネータ協会</a:t>
            </a:r>
            <a:b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横屋　俊一氏</a:t>
            </a:r>
            <a:endParaRPr lang="en-US" altLang="ja-JP" sz="12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0" lang="ja-JP" altLang="en-US" sz="1200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A29C885-7858-C6BA-A350-4C24AD7FF458}"/>
              </a:ext>
            </a:extLst>
          </p:cNvPr>
          <p:cNvSpPr/>
          <p:nvPr/>
        </p:nvSpPr>
        <p:spPr>
          <a:xfrm>
            <a:off x="5633903" y="3447361"/>
            <a:ext cx="1266577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algn="ctr" fontAlgn="ctr"/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早稲田大学</a:t>
            </a:r>
            <a:b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招聘研究員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fontAlgn="ctr"/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山戸　昭三氏</a:t>
            </a:r>
            <a:endParaRPr lang="ja-JP" altLang="en-US" sz="1200" b="0" i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0" lang="ja-JP" altLang="en-US" sz="1200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7FBBCDE-8EEA-CEFF-D0E6-935D8D0C919B}"/>
              </a:ext>
            </a:extLst>
          </p:cNvPr>
          <p:cNvSpPr txBox="1"/>
          <p:nvPr/>
        </p:nvSpPr>
        <p:spPr>
          <a:xfrm>
            <a:off x="2519375" y="222981"/>
            <a:ext cx="2162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講義内容（予定）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B944EC3-C236-0CEF-116E-B3BB87DA799C}"/>
              </a:ext>
            </a:extLst>
          </p:cNvPr>
          <p:cNvSpPr txBox="1"/>
          <p:nvPr/>
        </p:nvSpPr>
        <p:spPr>
          <a:xfrm>
            <a:off x="5803306" y="223617"/>
            <a:ext cx="935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講師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C0F92AD-7FD3-0EA0-1A75-87C7974632FC}"/>
              </a:ext>
            </a:extLst>
          </p:cNvPr>
          <p:cNvSpPr/>
          <p:nvPr/>
        </p:nvSpPr>
        <p:spPr>
          <a:xfrm>
            <a:off x="5538244" y="6844442"/>
            <a:ext cx="144011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marL="0" marR="0" lvl="0" indent="0" algn="ctr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コーディネータ協会</a:t>
            </a:r>
            <a:b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横屋　俊一氏</a:t>
            </a:r>
            <a:endParaRPr lang="en-US" altLang="ja-JP" sz="12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武石  ゆかり氏</a:t>
            </a:r>
          </a:p>
          <a:p>
            <a:pPr algn="ctr"/>
            <a:endParaRPr kumimoji="0" lang="ja-JP" altLang="en-US" sz="1200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F70CC09-C2F1-7D73-757B-FEE2DD973F4E}"/>
              </a:ext>
            </a:extLst>
          </p:cNvPr>
          <p:cNvSpPr/>
          <p:nvPr/>
        </p:nvSpPr>
        <p:spPr>
          <a:xfrm>
            <a:off x="5480821" y="8251182"/>
            <a:ext cx="151216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algn="ctr" fontAlgn="ctr"/>
            <a:r>
              <a:rPr lang="en-US" altLang="ja-JP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コーディネータ協会</a:t>
            </a:r>
            <a:b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横屋　俊一氏</a:t>
            </a:r>
          </a:p>
          <a:p>
            <a:pPr algn="ctr"/>
            <a:endParaRPr kumimoji="0" lang="ja-JP" altLang="en-US" sz="1200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004CEC5-664C-1AD5-CACE-457483A45ECD}"/>
              </a:ext>
            </a:extLst>
          </p:cNvPr>
          <p:cNvSpPr/>
          <p:nvPr/>
        </p:nvSpPr>
        <p:spPr>
          <a:xfrm>
            <a:off x="5538244" y="9296535"/>
            <a:ext cx="151216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marL="0" marR="0" lvl="0" indent="0" algn="ctr" defTabSz="928698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コーディネータ協会</a:t>
            </a:r>
            <a:b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横屋　俊一氏</a:t>
            </a:r>
            <a:endParaRPr lang="en-US" altLang="zh-CN" sz="12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28698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宮永　博文氏</a:t>
            </a:r>
            <a:endParaRPr lang="en-US" altLang="ja-JP" sz="12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0" lang="ja-JP" altLang="en-US" sz="1200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F6575A8-B7F7-D81F-DBF1-A77C793AD836}"/>
              </a:ext>
            </a:extLst>
          </p:cNvPr>
          <p:cNvSpPr txBox="1"/>
          <p:nvPr/>
        </p:nvSpPr>
        <p:spPr>
          <a:xfrm>
            <a:off x="350761" y="217901"/>
            <a:ext cx="1103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日時・会場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8FE70FD-9DDE-579A-9E01-2829A70C5EC8}"/>
              </a:ext>
            </a:extLst>
          </p:cNvPr>
          <p:cNvSpPr/>
          <p:nvPr/>
        </p:nvSpPr>
        <p:spPr>
          <a:xfrm>
            <a:off x="-147731" y="369654"/>
            <a:ext cx="670087" cy="46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b"/>
          <a:lstStyle/>
          <a:p>
            <a:pPr algn="ctr"/>
            <a:r>
              <a:rPr kumimoji="0" lang="ja-JP" altLang="en-US" sz="2000" b="1" kern="0" dirty="0">
                <a:solidFill>
                  <a:srgbClr val="92D05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①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073C95E-EFE2-08F1-DC79-0BC870355210}"/>
              </a:ext>
            </a:extLst>
          </p:cNvPr>
          <p:cNvSpPr/>
          <p:nvPr/>
        </p:nvSpPr>
        <p:spPr>
          <a:xfrm>
            <a:off x="-153052" y="1349194"/>
            <a:ext cx="670087" cy="46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b"/>
          <a:lstStyle/>
          <a:p>
            <a:pPr algn="ctr"/>
            <a:r>
              <a:rPr kumimoji="0" lang="ja-JP" altLang="en-US" sz="2000" b="1" kern="0" dirty="0">
                <a:solidFill>
                  <a:srgbClr val="92D05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②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3B43C8AD-7E29-73A3-AF49-711E987316D3}"/>
              </a:ext>
            </a:extLst>
          </p:cNvPr>
          <p:cNvSpPr/>
          <p:nvPr/>
        </p:nvSpPr>
        <p:spPr>
          <a:xfrm>
            <a:off x="-161992" y="2311123"/>
            <a:ext cx="670087" cy="46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b"/>
          <a:lstStyle/>
          <a:p>
            <a:pPr algn="ctr"/>
            <a:r>
              <a:rPr kumimoji="0" lang="ja-JP" altLang="en-US" sz="2000" b="1" kern="0" dirty="0">
                <a:solidFill>
                  <a:srgbClr val="92D05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③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D3FE80C1-4EF2-9D7F-8738-7E0DD9DC02A7}"/>
              </a:ext>
            </a:extLst>
          </p:cNvPr>
          <p:cNvSpPr/>
          <p:nvPr/>
        </p:nvSpPr>
        <p:spPr>
          <a:xfrm>
            <a:off x="-166831" y="3290663"/>
            <a:ext cx="670087" cy="46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b"/>
          <a:lstStyle/>
          <a:p>
            <a:pPr algn="ctr"/>
            <a:r>
              <a:rPr kumimoji="0" lang="ja-JP" altLang="en-US" sz="2000" b="1" kern="0" dirty="0">
                <a:solidFill>
                  <a:srgbClr val="92D05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④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122DA733-91C9-821B-66FA-943F5DB98312}"/>
              </a:ext>
            </a:extLst>
          </p:cNvPr>
          <p:cNvSpPr/>
          <p:nvPr/>
        </p:nvSpPr>
        <p:spPr>
          <a:xfrm>
            <a:off x="-144329" y="8135402"/>
            <a:ext cx="670087" cy="46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b"/>
          <a:lstStyle/>
          <a:p>
            <a:pPr algn="ctr"/>
            <a:r>
              <a:rPr kumimoji="0" lang="ja-JP" altLang="en-US" sz="2000" b="1" kern="0" dirty="0">
                <a:solidFill>
                  <a:srgbClr val="92D05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⑨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A832C805-A0A5-FC5C-02C2-25BDE39B3A45}"/>
              </a:ext>
            </a:extLst>
          </p:cNvPr>
          <p:cNvSpPr/>
          <p:nvPr/>
        </p:nvSpPr>
        <p:spPr>
          <a:xfrm>
            <a:off x="-161992" y="7181265"/>
            <a:ext cx="670087" cy="46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b"/>
          <a:lstStyle/>
          <a:p>
            <a:pPr algn="ctr"/>
            <a:r>
              <a:rPr kumimoji="0" lang="ja-JP" altLang="en-US" sz="2000" b="1" kern="0" dirty="0">
                <a:solidFill>
                  <a:srgbClr val="92D05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⑧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DB88849E-B001-5312-9AFE-2F6C754D42F5}"/>
              </a:ext>
            </a:extLst>
          </p:cNvPr>
          <p:cNvSpPr/>
          <p:nvPr/>
        </p:nvSpPr>
        <p:spPr>
          <a:xfrm>
            <a:off x="-153052" y="6202051"/>
            <a:ext cx="670087" cy="46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b"/>
          <a:lstStyle/>
          <a:p>
            <a:pPr algn="ctr"/>
            <a:r>
              <a:rPr kumimoji="0" lang="ja-JP" altLang="en-US" sz="2000" b="1" kern="0" dirty="0">
                <a:solidFill>
                  <a:srgbClr val="92D05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⑦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DBEF89BE-51FE-67E3-2E62-7A0AB3ED7872}"/>
              </a:ext>
            </a:extLst>
          </p:cNvPr>
          <p:cNvSpPr/>
          <p:nvPr/>
        </p:nvSpPr>
        <p:spPr>
          <a:xfrm>
            <a:off x="-155059" y="4252592"/>
            <a:ext cx="670087" cy="46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b"/>
          <a:lstStyle/>
          <a:p>
            <a:pPr algn="ctr"/>
            <a:r>
              <a:rPr kumimoji="0" lang="ja-JP" altLang="en-US" sz="2000" b="1" kern="0" dirty="0">
                <a:solidFill>
                  <a:srgbClr val="92D05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⑤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7D52B65D-3D6E-2DD2-D601-75BF639B4931}"/>
              </a:ext>
            </a:extLst>
          </p:cNvPr>
          <p:cNvSpPr/>
          <p:nvPr/>
        </p:nvSpPr>
        <p:spPr>
          <a:xfrm>
            <a:off x="-166832" y="5226302"/>
            <a:ext cx="670087" cy="46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b"/>
          <a:lstStyle/>
          <a:p>
            <a:pPr algn="ctr"/>
            <a:r>
              <a:rPr kumimoji="0" lang="ja-JP" altLang="en-US" sz="2000" b="1" kern="0" dirty="0">
                <a:solidFill>
                  <a:srgbClr val="92D05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⑥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2A1FFAA7-FB56-C360-84C2-0F589958739D}"/>
              </a:ext>
            </a:extLst>
          </p:cNvPr>
          <p:cNvSpPr/>
          <p:nvPr/>
        </p:nvSpPr>
        <p:spPr>
          <a:xfrm>
            <a:off x="-144329" y="9112781"/>
            <a:ext cx="670087" cy="46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b"/>
          <a:lstStyle/>
          <a:p>
            <a:pPr algn="ctr"/>
            <a:r>
              <a:rPr kumimoji="0" lang="ja-JP" altLang="en-US" sz="2000" b="1" kern="0" dirty="0">
                <a:solidFill>
                  <a:srgbClr val="92D05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⑩</a:t>
            </a:r>
          </a:p>
        </p:txBody>
      </p:sp>
    </p:spTree>
    <p:extLst>
      <p:ext uri="{BB962C8B-B14F-4D97-AF65-F5344CB8AC3E}">
        <p14:creationId xmlns:p14="http://schemas.microsoft.com/office/powerpoint/2010/main" val="906725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tIns="288000" rtlCol="0" anchor="ctr"/>
      <a:lstStyle>
        <a:defPPr algn="ctr">
          <a:defRPr kumimoji="0" sz="2400" kern="0" dirty="0" smtClean="0">
            <a:solidFill>
              <a:srgbClr val="FFFFFF"/>
            </a:solidFill>
            <a:latin typeface="Meiryo UI" panose="020B0604030504040204" pitchFamily="50" charset="-128"/>
            <a:ea typeface="Meiryo UI" panose="020B0604030504040204" pitchFamily="50" charset="-128"/>
            <a:cs typeface="Arial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3704</TotalTime>
  <Words>712</Words>
  <Application>Microsoft Office PowerPoint</Application>
  <PresentationFormat>ユーザー設定</PresentationFormat>
  <Paragraphs>114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HGPｺﾞｼｯｸM</vt:lpstr>
      <vt:lpstr>Meiryo UI</vt:lpstr>
      <vt:lpstr>游ゴシック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大村　明裕</dc:creator>
  <cp:lastModifiedBy>HW53750</cp:lastModifiedBy>
  <cp:revision>132</cp:revision>
  <cp:lastPrinted>2024-05-01T01:34:50Z</cp:lastPrinted>
  <dcterms:modified xsi:type="dcterms:W3CDTF">2024-05-16T05:03:42Z</dcterms:modified>
</cp:coreProperties>
</file>