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BE7"/>
    <a:srgbClr val="1F4E79"/>
    <a:srgbClr val="003F71"/>
    <a:srgbClr val="004098"/>
    <a:srgbClr val="020812"/>
    <a:srgbClr val="A7BBBA"/>
    <a:srgbClr val="F22C5A"/>
    <a:srgbClr val="000000"/>
    <a:srgbClr val="D60093"/>
    <a:srgbClr val="0C6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0" autoAdjust="0"/>
    <p:restoredTop sz="94404" autoAdjust="0"/>
  </p:normalViewPr>
  <p:slideViewPr>
    <p:cSldViewPr snapToGrid="0">
      <p:cViewPr>
        <p:scale>
          <a:sx n="100" d="100"/>
          <a:sy n="100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1C729366-B7AA-6600-C5C5-3554520941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284" r="52884" b="-6"/>
          <a:stretch/>
        </p:blipFill>
        <p:spPr>
          <a:xfrm>
            <a:off x="20" y="10"/>
            <a:ext cx="6857980" cy="990599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5"/>
          </a:xfrm>
        </p:spPr>
        <p:txBody>
          <a:bodyPr anchor="b"/>
          <a:lstStyle>
            <a:lvl1pPr algn="ctr">
              <a:defRPr sz="868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7"/>
            </a:lvl1pPr>
            <a:lvl2pPr marL="66115" indent="0" algn="ctr">
              <a:buNone/>
              <a:defRPr sz="289"/>
            </a:lvl2pPr>
            <a:lvl3pPr marL="132230" indent="0" algn="ctr">
              <a:buNone/>
              <a:defRPr sz="261"/>
            </a:lvl3pPr>
            <a:lvl4pPr marL="198343" indent="0" algn="ctr">
              <a:buNone/>
              <a:defRPr sz="232"/>
            </a:lvl4pPr>
            <a:lvl5pPr marL="264458" indent="0" algn="ctr">
              <a:buNone/>
              <a:defRPr sz="232"/>
            </a:lvl5pPr>
            <a:lvl6pPr marL="330573" indent="0" algn="ctr">
              <a:buNone/>
              <a:defRPr sz="232"/>
            </a:lvl6pPr>
            <a:lvl7pPr marL="396688" indent="0" algn="ctr">
              <a:buNone/>
              <a:defRPr sz="232"/>
            </a:lvl7pPr>
            <a:lvl8pPr marL="462802" indent="0" algn="ctr">
              <a:buNone/>
              <a:defRPr sz="232"/>
            </a:lvl8pPr>
            <a:lvl9pPr marL="528917" indent="0" algn="ctr">
              <a:buNone/>
              <a:defRPr sz="232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10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74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86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51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868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347">
                <a:solidFill>
                  <a:schemeClr val="tx1">
                    <a:tint val="75000"/>
                  </a:schemeClr>
                </a:solidFill>
              </a:defRPr>
            </a:lvl1pPr>
            <a:lvl2pPr marL="66115" indent="0">
              <a:buNone/>
              <a:defRPr sz="289">
                <a:solidFill>
                  <a:schemeClr val="tx1">
                    <a:tint val="75000"/>
                  </a:schemeClr>
                </a:solidFill>
              </a:defRPr>
            </a:lvl2pPr>
            <a:lvl3pPr marL="132230" indent="0">
              <a:buNone/>
              <a:defRPr sz="261">
                <a:solidFill>
                  <a:schemeClr val="tx1">
                    <a:tint val="75000"/>
                  </a:schemeClr>
                </a:solidFill>
              </a:defRPr>
            </a:lvl3pPr>
            <a:lvl4pPr marL="198343" indent="0">
              <a:buNone/>
              <a:defRPr sz="232">
                <a:solidFill>
                  <a:schemeClr val="tx1">
                    <a:tint val="75000"/>
                  </a:schemeClr>
                </a:solidFill>
              </a:defRPr>
            </a:lvl4pPr>
            <a:lvl5pPr marL="264458" indent="0">
              <a:buNone/>
              <a:defRPr sz="232">
                <a:solidFill>
                  <a:schemeClr val="tx1">
                    <a:tint val="75000"/>
                  </a:schemeClr>
                </a:solidFill>
              </a:defRPr>
            </a:lvl5pPr>
            <a:lvl6pPr marL="330573" indent="0">
              <a:buNone/>
              <a:defRPr sz="232">
                <a:solidFill>
                  <a:schemeClr val="tx1">
                    <a:tint val="75000"/>
                  </a:schemeClr>
                </a:solidFill>
              </a:defRPr>
            </a:lvl6pPr>
            <a:lvl7pPr marL="396688" indent="0">
              <a:buNone/>
              <a:defRPr sz="232">
                <a:solidFill>
                  <a:schemeClr val="tx1">
                    <a:tint val="75000"/>
                  </a:schemeClr>
                </a:solidFill>
              </a:defRPr>
            </a:lvl7pPr>
            <a:lvl8pPr marL="462802" indent="0">
              <a:buNone/>
              <a:defRPr sz="232">
                <a:solidFill>
                  <a:schemeClr val="tx1">
                    <a:tint val="75000"/>
                  </a:schemeClr>
                </a:solidFill>
              </a:defRPr>
            </a:lvl8pPr>
            <a:lvl9pPr marL="528917" indent="0">
              <a:buNone/>
              <a:defRPr sz="2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90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40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3" y="2428346"/>
            <a:ext cx="2901255" cy="1190095"/>
          </a:xfrm>
        </p:spPr>
        <p:txBody>
          <a:bodyPr anchor="b"/>
          <a:lstStyle>
            <a:lvl1pPr marL="0" indent="0">
              <a:buNone/>
              <a:defRPr sz="347" b="1"/>
            </a:lvl1pPr>
            <a:lvl2pPr marL="66115" indent="0">
              <a:buNone/>
              <a:defRPr sz="289" b="1"/>
            </a:lvl2pPr>
            <a:lvl3pPr marL="132230" indent="0">
              <a:buNone/>
              <a:defRPr sz="261" b="1"/>
            </a:lvl3pPr>
            <a:lvl4pPr marL="198343" indent="0">
              <a:buNone/>
              <a:defRPr sz="232" b="1"/>
            </a:lvl4pPr>
            <a:lvl5pPr marL="264458" indent="0">
              <a:buNone/>
              <a:defRPr sz="232" b="1"/>
            </a:lvl5pPr>
            <a:lvl6pPr marL="330573" indent="0">
              <a:buNone/>
              <a:defRPr sz="232" b="1"/>
            </a:lvl6pPr>
            <a:lvl7pPr marL="396688" indent="0">
              <a:buNone/>
              <a:defRPr sz="232" b="1"/>
            </a:lvl7pPr>
            <a:lvl8pPr marL="462802" indent="0">
              <a:buNone/>
              <a:defRPr sz="232" b="1"/>
            </a:lvl8pPr>
            <a:lvl9pPr marL="528917" indent="0">
              <a:buNone/>
              <a:defRPr sz="23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3" y="3618443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5" y="2428346"/>
            <a:ext cx="2915543" cy="1190095"/>
          </a:xfrm>
        </p:spPr>
        <p:txBody>
          <a:bodyPr anchor="b"/>
          <a:lstStyle>
            <a:lvl1pPr marL="0" indent="0">
              <a:buNone/>
              <a:defRPr sz="347" b="1"/>
            </a:lvl1pPr>
            <a:lvl2pPr marL="66115" indent="0">
              <a:buNone/>
              <a:defRPr sz="289" b="1"/>
            </a:lvl2pPr>
            <a:lvl3pPr marL="132230" indent="0">
              <a:buNone/>
              <a:defRPr sz="261" b="1"/>
            </a:lvl3pPr>
            <a:lvl4pPr marL="198343" indent="0">
              <a:buNone/>
              <a:defRPr sz="232" b="1"/>
            </a:lvl4pPr>
            <a:lvl5pPr marL="264458" indent="0">
              <a:buNone/>
              <a:defRPr sz="232" b="1"/>
            </a:lvl5pPr>
            <a:lvl6pPr marL="330573" indent="0">
              <a:buNone/>
              <a:defRPr sz="232" b="1"/>
            </a:lvl6pPr>
            <a:lvl7pPr marL="396688" indent="0">
              <a:buNone/>
              <a:defRPr sz="232" b="1"/>
            </a:lvl7pPr>
            <a:lvl8pPr marL="462802" indent="0">
              <a:buNone/>
              <a:defRPr sz="232" b="1"/>
            </a:lvl8pPr>
            <a:lvl9pPr marL="528917" indent="0">
              <a:buNone/>
              <a:defRPr sz="23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5" y="3618443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88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8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86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3" y="660400"/>
            <a:ext cx="2211883" cy="2311400"/>
          </a:xfrm>
        </p:spPr>
        <p:txBody>
          <a:bodyPr anchor="b"/>
          <a:lstStyle>
            <a:lvl1pPr>
              <a:defRPr sz="46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5" y="1426283"/>
            <a:ext cx="3471863" cy="7039680"/>
          </a:xfrm>
        </p:spPr>
        <p:txBody>
          <a:bodyPr/>
          <a:lstStyle>
            <a:lvl1pPr>
              <a:defRPr sz="463"/>
            </a:lvl1pPr>
            <a:lvl2pPr>
              <a:defRPr sz="405"/>
            </a:lvl2pPr>
            <a:lvl3pPr>
              <a:defRPr sz="347"/>
            </a:lvl3pPr>
            <a:lvl4pPr>
              <a:defRPr sz="289"/>
            </a:lvl4pPr>
            <a:lvl5pPr>
              <a:defRPr sz="289"/>
            </a:lvl5pPr>
            <a:lvl6pPr>
              <a:defRPr sz="289"/>
            </a:lvl6pPr>
            <a:lvl7pPr>
              <a:defRPr sz="289"/>
            </a:lvl7pPr>
            <a:lvl8pPr>
              <a:defRPr sz="289"/>
            </a:lvl8pPr>
            <a:lvl9pPr>
              <a:defRPr sz="2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3" y="2971800"/>
            <a:ext cx="2211883" cy="5505627"/>
          </a:xfrm>
        </p:spPr>
        <p:txBody>
          <a:bodyPr/>
          <a:lstStyle>
            <a:lvl1pPr marL="0" indent="0">
              <a:buNone/>
              <a:defRPr sz="232"/>
            </a:lvl1pPr>
            <a:lvl2pPr marL="66115" indent="0">
              <a:buNone/>
              <a:defRPr sz="202"/>
            </a:lvl2pPr>
            <a:lvl3pPr marL="132230" indent="0">
              <a:buNone/>
              <a:defRPr sz="174"/>
            </a:lvl3pPr>
            <a:lvl4pPr marL="198343" indent="0">
              <a:buNone/>
              <a:defRPr sz="145"/>
            </a:lvl4pPr>
            <a:lvl5pPr marL="264458" indent="0">
              <a:buNone/>
              <a:defRPr sz="145"/>
            </a:lvl5pPr>
            <a:lvl6pPr marL="330573" indent="0">
              <a:buNone/>
              <a:defRPr sz="145"/>
            </a:lvl6pPr>
            <a:lvl7pPr marL="396688" indent="0">
              <a:buNone/>
              <a:defRPr sz="145"/>
            </a:lvl7pPr>
            <a:lvl8pPr marL="462802" indent="0">
              <a:buNone/>
              <a:defRPr sz="145"/>
            </a:lvl8pPr>
            <a:lvl9pPr marL="528917" indent="0">
              <a:buNone/>
              <a:defRPr sz="14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45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3" y="660400"/>
            <a:ext cx="2211883" cy="2311400"/>
          </a:xfrm>
        </p:spPr>
        <p:txBody>
          <a:bodyPr anchor="b"/>
          <a:lstStyle>
            <a:lvl1pPr>
              <a:defRPr sz="463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5" y="1426283"/>
            <a:ext cx="3471863" cy="7039680"/>
          </a:xfrm>
        </p:spPr>
        <p:txBody>
          <a:bodyPr/>
          <a:lstStyle>
            <a:lvl1pPr marL="0" indent="0">
              <a:buNone/>
              <a:defRPr sz="463"/>
            </a:lvl1pPr>
            <a:lvl2pPr marL="66115" indent="0">
              <a:buNone/>
              <a:defRPr sz="405"/>
            </a:lvl2pPr>
            <a:lvl3pPr marL="132230" indent="0">
              <a:buNone/>
              <a:defRPr sz="347"/>
            </a:lvl3pPr>
            <a:lvl4pPr marL="198343" indent="0">
              <a:buNone/>
              <a:defRPr sz="289"/>
            </a:lvl4pPr>
            <a:lvl5pPr marL="264458" indent="0">
              <a:buNone/>
              <a:defRPr sz="289"/>
            </a:lvl5pPr>
            <a:lvl6pPr marL="330573" indent="0">
              <a:buNone/>
              <a:defRPr sz="289"/>
            </a:lvl6pPr>
            <a:lvl7pPr marL="396688" indent="0">
              <a:buNone/>
              <a:defRPr sz="289"/>
            </a:lvl7pPr>
            <a:lvl8pPr marL="462802" indent="0">
              <a:buNone/>
              <a:defRPr sz="289"/>
            </a:lvl8pPr>
            <a:lvl9pPr marL="528917" indent="0">
              <a:buNone/>
              <a:defRPr sz="2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3" y="2971800"/>
            <a:ext cx="2211883" cy="5505627"/>
          </a:xfrm>
        </p:spPr>
        <p:txBody>
          <a:bodyPr/>
          <a:lstStyle>
            <a:lvl1pPr marL="0" indent="0">
              <a:buNone/>
              <a:defRPr sz="232"/>
            </a:lvl1pPr>
            <a:lvl2pPr marL="66115" indent="0">
              <a:buNone/>
              <a:defRPr sz="202"/>
            </a:lvl2pPr>
            <a:lvl3pPr marL="132230" indent="0">
              <a:buNone/>
              <a:defRPr sz="174"/>
            </a:lvl3pPr>
            <a:lvl4pPr marL="198343" indent="0">
              <a:buNone/>
              <a:defRPr sz="145"/>
            </a:lvl4pPr>
            <a:lvl5pPr marL="264458" indent="0">
              <a:buNone/>
              <a:defRPr sz="145"/>
            </a:lvl5pPr>
            <a:lvl6pPr marL="330573" indent="0">
              <a:buNone/>
              <a:defRPr sz="145"/>
            </a:lvl6pPr>
            <a:lvl7pPr marL="396688" indent="0">
              <a:buNone/>
              <a:defRPr sz="145"/>
            </a:lvl7pPr>
            <a:lvl8pPr marL="462802" indent="0">
              <a:buNone/>
              <a:defRPr sz="145"/>
            </a:lvl8pPr>
            <a:lvl9pPr marL="528917" indent="0">
              <a:buNone/>
              <a:defRPr sz="14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38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8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62E03F5-79B0-8462-5432-7A02642EACAE}"/>
              </a:ext>
            </a:extLst>
          </p:cNvPr>
          <p:cNvSpPr/>
          <p:nvPr/>
        </p:nvSpPr>
        <p:spPr>
          <a:xfrm>
            <a:off x="0" y="9377127"/>
            <a:ext cx="6858000" cy="53749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AB5D3BEE-3567-8809-0478-1CDD55E16066}"/>
              </a:ext>
            </a:extLst>
          </p:cNvPr>
          <p:cNvSpPr txBox="1">
            <a:spLocks/>
          </p:cNvSpPr>
          <p:nvPr/>
        </p:nvSpPr>
        <p:spPr>
          <a:xfrm>
            <a:off x="2561374" y="6338659"/>
            <a:ext cx="4649485" cy="919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(</a:t>
            </a:r>
            <a:r>
              <a:rPr lang="ja-JP" altLang="en-US" sz="3400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30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) </a:t>
            </a:r>
            <a:r>
              <a:rPr lang="en-US" altLang="ja-JP" sz="50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13</a:t>
            </a:r>
            <a:r>
              <a:rPr lang="en-US" altLang="ja-JP" sz="46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:</a:t>
            </a:r>
            <a:r>
              <a:rPr lang="en-US" altLang="ja-JP" sz="50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30 </a:t>
            </a:r>
            <a:r>
              <a:rPr lang="en-US" altLang="ja-JP" sz="5000" dirty="0">
                <a:solidFill>
                  <a:schemeClr val="accent5">
                    <a:lumMod val="50000"/>
                  </a:schemeClr>
                </a:solidFill>
              </a:rPr>
              <a:t>-</a:t>
            </a:r>
            <a:r>
              <a:rPr lang="en-US" altLang="ja-JP" sz="50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16</a:t>
            </a:r>
            <a:r>
              <a:rPr lang="en-US" altLang="ja-JP" sz="46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:</a:t>
            </a:r>
            <a:r>
              <a:rPr lang="en-US" altLang="ja-JP" sz="5000" dirty="0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15</a:t>
            </a:r>
            <a:endParaRPr lang="en-US" sz="5000" dirty="0">
              <a:solidFill>
                <a:schemeClr val="accent5">
                  <a:lumMod val="50000"/>
                </a:schemeClr>
              </a:solidFill>
              <a:latin typeface="Berlin Sans FB" panose="020E0602020502020306" pitchFamily="34" charset="0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EBB3955-EF27-257D-EC71-7EA48C400D9E}"/>
              </a:ext>
            </a:extLst>
          </p:cNvPr>
          <p:cNvSpPr txBox="1">
            <a:spLocks/>
          </p:cNvSpPr>
          <p:nvPr/>
        </p:nvSpPr>
        <p:spPr>
          <a:xfrm>
            <a:off x="561976" y="7171351"/>
            <a:ext cx="5765799" cy="8340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ja-JP"/>
            </a:defPPr>
            <a:lvl1pPr marL="0" algn="ctr" defTabSz="914400" rtl="0" eaLnBrk="1" latinLnBrk="0" hangingPunct="1">
              <a:defRPr kumimoji="1" sz="17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200" noProof="1">
                <a:solidFill>
                  <a:schemeClr val="accent5">
                    <a:lumMod val="50000"/>
                  </a:schemeClr>
                </a:solidFill>
              </a:rPr>
              <a:t>石川県地場産業振興センター 第</a:t>
            </a:r>
            <a:r>
              <a:rPr lang="en-US" altLang="ja-JP" sz="2200" noProof="1">
                <a:solidFill>
                  <a:srgbClr val="003F71"/>
                </a:solidFill>
              </a:rPr>
              <a:t>5</a:t>
            </a:r>
            <a:r>
              <a:rPr lang="ja-JP" altLang="en-US" sz="2200" noProof="1">
                <a:solidFill>
                  <a:srgbClr val="003F71"/>
                </a:solidFill>
              </a:rPr>
              <a:t>研修室　</a:t>
            </a:r>
            <a:endParaRPr lang="en-US" altLang="ja-JP" sz="2200" noProof="1">
              <a:solidFill>
                <a:srgbClr val="003F71"/>
              </a:solidFill>
            </a:endParaRPr>
          </a:p>
          <a:p>
            <a:r>
              <a:rPr lang="ja-JP" altLang="en-US" sz="2200" noProof="1">
                <a:solidFill>
                  <a:schemeClr val="accent5">
                    <a:lumMod val="50000"/>
                  </a:schemeClr>
                </a:solidFill>
              </a:rPr>
              <a:t>定員</a:t>
            </a:r>
            <a:r>
              <a:rPr lang="en-US" altLang="ja-JP" sz="2200" noProof="1">
                <a:solidFill>
                  <a:schemeClr val="accent5">
                    <a:lumMod val="50000"/>
                  </a:schemeClr>
                </a:solidFill>
                <a:latin typeface="Berlin Sans FB" panose="020E0602020502020306" pitchFamily="34" charset="0"/>
              </a:rPr>
              <a:t>50</a:t>
            </a:r>
            <a:r>
              <a:rPr lang="ja-JP" altLang="en-US" sz="2200" noProof="1">
                <a:solidFill>
                  <a:schemeClr val="accent5">
                    <a:lumMod val="50000"/>
                  </a:schemeClr>
                </a:solidFill>
              </a:rPr>
              <a:t>名</a:t>
            </a:r>
            <a:endParaRPr lang="en-US" sz="2200" noProof="1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9" name="Straight Connector 23">
            <a:extLst>
              <a:ext uri="{FF2B5EF4-FFF2-40B4-BE49-F238E27FC236}">
                <a16:creationId xmlns:a16="http://schemas.microsoft.com/office/drawing/2014/main" id="{C3957044-EB70-C4DF-2F7F-9F5C4FE5B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8735" y="8005392"/>
            <a:ext cx="5432280" cy="0"/>
          </a:xfrm>
          <a:prstGeom prst="line">
            <a:avLst/>
          </a:prstGeom>
          <a:ln w="31750" cap="rnd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526312B-27EC-8B69-1C6E-3FB756AB3F91}"/>
              </a:ext>
            </a:extLst>
          </p:cNvPr>
          <p:cNvSpPr txBox="1">
            <a:spLocks/>
          </p:cNvSpPr>
          <p:nvPr/>
        </p:nvSpPr>
        <p:spPr>
          <a:xfrm>
            <a:off x="1432682" y="9485552"/>
            <a:ext cx="6024863" cy="570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7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主催：　スマートエスイー</a:t>
            </a:r>
            <a:r>
              <a:rPr lang="en-US" altLang="ja-JP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IoT</a:t>
            </a:r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en-US" altLang="ja-JP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AI</a:t>
            </a:r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石川スクール運営コンソーシアム</a:t>
            </a:r>
            <a:endParaRPr lang="en-US" altLang="ja-JP" sz="11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企画・運営：　一般社団法人石川県情報システム工業会、リコージャパン株式会社</a:t>
            </a:r>
            <a:endParaRPr lang="en-US" sz="11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E343567-1C6B-7356-F416-4CDD5C36CBA5}"/>
              </a:ext>
            </a:extLst>
          </p:cNvPr>
          <p:cNvSpPr txBox="1"/>
          <p:nvPr/>
        </p:nvSpPr>
        <p:spPr>
          <a:xfrm>
            <a:off x="456241" y="5956360"/>
            <a:ext cx="1110898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7500" dirty="0">
                <a:solidFill>
                  <a:schemeClr val="accent5">
                    <a:lumMod val="50000"/>
                  </a:schemeClr>
                </a:solidFill>
                <a:latin typeface="Berlin Sans FB Demi" panose="020E0802020502020306" pitchFamily="34" charset="0"/>
              </a:rPr>
              <a:t>12</a:t>
            </a:r>
            <a:endParaRPr lang="ja-JP" altLang="en-US" sz="7500" dirty="0">
              <a:solidFill>
                <a:schemeClr val="accent5">
                  <a:lumMod val="5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4EA4AE0-B58C-6AD5-7309-B7BB02B90C12}"/>
              </a:ext>
            </a:extLst>
          </p:cNvPr>
          <p:cNvSpPr txBox="1"/>
          <p:nvPr/>
        </p:nvSpPr>
        <p:spPr>
          <a:xfrm>
            <a:off x="1692264" y="5963233"/>
            <a:ext cx="98288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7500" dirty="0">
                <a:solidFill>
                  <a:schemeClr val="accent5">
                    <a:lumMod val="50000"/>
                  </a:schemeClr>
                </a:solidFill>
                <a:latin typeface="Berlin Sans FB Demi" panose="020E0802020502020306" pitchFamily="34" charset="0"/>
              </a:rPr>
              <a:t>15</a:t>
            </a:r>
            <a:endParaRPr lang="ja-JP" altLang="en-US" sz="7500" dirty="0">
              <a:solidFill>
                <a:schemeClr val="accent5">
                  <a:lumMod val="50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7859EF6-59E7-68E5-9CC8-4CAB0B1AD540}"/>
              </a:ext>
            </a:extLst>
          </p:cNvPr>
          <p:cNvSpPr txBox="1"/>
          <p:nvPr/>
        </p:nvSpPr>
        <p:spPr>
          <a:xfrm>
            <a:off x="1380173" y="6246999"/>
            <a:ext cx="6288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800" b="1" dirty="0">
                <a:solidFill>
                  <a:schemeClr val="accent5">
                    <a:lumMod val="50000"/>
                  </a:schemeClr>
                </a:solidFill>
                <a:latin typeface="Berlin Sans FB Demi" panose="020E0802020502020306" pitchFamily="34" charset="0"/>
              </a:rPr>
              <a:t>/</a:t>
            </a:r>
            <a:endParaRPr lang="ja-JP" altLang="en-US" sz="4800" b="1" dirty="0">
              <a:solidFill>
                <a:schemeClr val="accent5">
                  <a:lumMod val="50000"/>
                </a:schemeClr>
              </a:solidFill>
              <a:latin typeface="Berlin Sans FB Demi" panose="020E0802020502020306" pitchFamily="34" charset="0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2964E28C-2C4E-2609-175D-4E8FDBDC65AE}"/>
              </a:ext>
            </a:extLst>
          </p:cNvPr>
          <p:cNvGrpSpPr/>
          <p:nvPr/>
        </p:nvGrpSpPr>
        <p:grpSpPr>
          <a:xfrm>
            <a:off x="442473" y="8153250"/>
            <a:ext cx="1107738" cy="1082208"/>
            <a:chOff x="349492" y="8425055"/>
            <a:chExt cx="1281897" cy="1281897"/>
          </a:xfrm>
        </p:grpSpPr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90BABE88-2DDC-C4E7-428D-70C2BAAD2914}"/>
                </a:ext>
              </a:extLst>
            </p:cNvPr>
            <p:cNvSpPr/>
            <p:nvPr/>
          </p:nvSpPr>
          <p:spPr>
            <a:xfrm>
              <a:off x="349492" y="8425055"/>
              <a:ext cx="1281897" cy="1281897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D8FA4D03-52C5-504D-84DB-B707D0B66F73}"/>
                </a:ext>
              </a:extLst>
            </p:cNvPr>
            <p:cNvSpPr txBox="1"/>
            <p:nvPr/>
          </p:nvSpPr>
          <p:spPr>
            <a:xfrm>
              <a:off x="538950" y="8619839"/>
              <a:ext cx="982882" cy="924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</a:t>
              </a:r>
              <a:endParaRPr lang="en-US" altLang="ja-JP" sz="2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無料</a:t>
              </a:r>
            </a:p>
          </p:txBody>
        </p:sp>
      </p:grpSp>
      <p:sp>
        <p:nvSpPr>
          <p:cNvPr id="2" name="大かっこ 1">
            <a:extLst>
              <a:ext uri="{FF2B5EF4-FFF2-40B4-BE49-F238E27FC236}">
                <a16:creationId xmlns:a16="http://schemas.microsoft.com/office/drawing/2014/main" id="{A0671EE6-EEF9-9697-8946-981ED441CAC1}"/>
              </a:ext>
            </a:extLst>
          </p:cNvPr>
          <p:cNvSpPr/>
          <p:nvPr/>
        </p:nvSpPr>
        <p:spPr>
          <a:xfrm>
            <a:off x="2067558" y="8555425"/>
            <a:ext cx="4220460" cy="724379"/>
          </a:xfrm>
          <a:prstGeom prst="bracketPair">
            <a:avLst>
              <a:gd name="adj" fmla="val 8587"/>
            </a:avLst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673220-3C06-8A71-02FF-2744658DD221}"/>
              </a:ext>
            </a:extLst>
          </p:cNvPr>
          <p:cNvSpPr txBox="1"/>
          <p:nvPr/>
        </p:nvSpPr>
        <p:spPr>
          <a:xfrm>
            <a:off x="1731697" y="8153250"/>
            <a:ext cx="2190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発表企業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EFCEE6-F751-F647-71B7-5242ED4EB4DD}"/>
              </a:ext>
            </a:extLst>
          </p:cNvPr>
          <p:cNvSpPr txBox="1"/>
          <p:nvPr/>
        </p:nvSpPr>
        <p:spPr>
          <a:xfrm>
            <a:off x="2259282" y="8487660"/>
            <a:ext cx="376085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生活協同組合コープいしかわ</a:t>
            </a:r>
            <a:r>
              <a:rPr kumimoji="1" lang="ja-JP" altLang="en-US" sz="13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</a:t>
            </a:r>
            <a:r>
              <a:rPr kumimoji="1" lang="ja-JP" altLang="en-US" sz="16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600" b="1" dirty="0">
              <a:solidFill>
                <a:srgbClr val="003F7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7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㈱曽田製作所</a:t>
            </a:r>
            <a:r>
              <a:rPr kumimoji="1" lang="ja-JP" altLang="en-US" sz="13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様、</a:t>
            </a:r>
            <a:r>
              <a:rPr kumimoji="1" lang="ja-JP" altLang="en-US" sz="17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ホクショー㈱</a:t>
            </a:r>
            <a:r>
              <a:rPr kumimoji="1" lang="ja-JP" altLang="en-US" sz="13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</a:t>
            </a:r>
            <a:r>
              <a:rPr kumimoji="1" lang="ja-JP" altLang="en-US" sz="16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600" b="1" dirty="0">
              <a:solidFill>
                <a:srgbClr val="003F7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7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㈱月星製作所</a:t>
            </a:r>
            <a:r>
              <a:rPr kumimoji="1" lang="ja-JP" altLang="en-US" sz="130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　　　　　　　　</a:t>
            </a:r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他</a:t>
            </a:r>
            <a:r>
              <a:rPr kumimoji="1" lang="en-US" altLang="ja-JP" sz="1600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</a:t>
            </a:r>
            <a:endParaRPr kumimoji="1" lang="en-US" altLang="ja-JP" sz="1600" b="1" dirty="0">
              <a:solidFill>
                <a:schemeClr val="accent5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フリーフォーム: 図形 18">
            <a:extLst>
              <a:ext uri="{FF2B5EF4-FFF2-40B4-BE49-F238E27FC236}">
                <a16:creationId xmlns:a16="http://schemas.microsoft.com/office/drawing/2014/main" id="{1865E95B-9B8A-70F2-4534-E1E148F20258}"/>
              </a:ext>
            </a:extLst>
          </p:cNvPr>
          <p:cNvSpPr/>
          <p:nvPr/>
        </p:nvSpPr>
        <p:spPr>
          <a:xfrm>
            <a:off x="-1" y="0"/>
            <a:ext cx="6858000" cy="2222887"/>
          </a:xfrm>
          <a:custGeom>
            <a:avLst/>
            <a:gdLst>
              <a:gd name="connsiteX0" fmla="*/ 0 w 6858000"/>
              <a:gd name="connsiteY0" fmla="*/ 0 h 4604680"/>
              <a:gd name="connsiteX1" fmla="*/ 6858000 w 6858000"/>
              <a:gd name="connsiteY1" fmla="*/ 0 h 4604680"/>
              <a:gd name="connsiteX2" fmla="*/ 6858000 w 6858000"/>
              <a:gd name="connsiteY2" fmla="*/ 4379882 h 4604680"/>
              <a:gd name="connsiteX3" fmla="*/ 6846651 w 6858000"/>
              <a:gd name="connsiteY3" fmla="*/ 4355571 h 4604680"/>
              <a:gd name="connsiteX4" fmla="*/ 3476480 w 6858000"/>
              <a:gd name="connsiteY4" fmla="*/ 2649241 h 4604680"/>
              <a:gd name="connsiteX5" fmla="*/ 1554 w 6858000"/>
              <a:gd name="connsiteY5" fmla="*/ 4599800 h 4604680"/>
              <a:gd name="connsiteX6" fmla="*/ 0 w 6858000"/>
              <a:gd name="connsiteY6" fmla="*/ 4604680 h 4604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0" h="4604680">
                <a:moveTo>
                  <a:pt x="0" y="0"/>
                </a:moveTo>
                <a:lnTo>
                  <a:pt x="6858000" y="0"/>
                </a:lnTo>
                <a:lnTo>
                  <a:pt x="6858000" y="4379882"/>
                </a:lnTo>
                <a:lnTo>
                  <a:pt x="6846651" y="4355571"/>
                </a:lnTo>
                <a:cubicBezTo>
                  <a:pt x="6343631" y="3359850"/>
                  <a:pt x="5024553" y="2649241"/>
                  <a:pt x="3476480" y="2649241"/>
                </a:cubicBezTo>
                <a:cubicBezTo>
                  <a:pt x="1804562" y="2649241"/>
                  <a:pt x="399742" y="3478096"/>
                  <a:pt x="1554" y="4599800"/>
                </a:cubicBezTo>
                <a:lnTo>
                  <a:pt x="0" y="460468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6976BD2-FBA7-99FE-8A21-07BE1FBE4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7189"/>
            <a:ext cx="6858001" cy="2369510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0EE16E29-54DB-B724-BF53-3FDF3A071058}"/>
              </a:ext>
            </a:extLst>
          </p:cNvPr>
          <p:cNvSpPr txBox="1">
            <a:spLocks/>
          </p:cNvSpPr>
          <p:nvPr/>
        </p:nvSpPr>
        <p:spPr>
          <a:xfrm>
            <a:off x="394749" y="2759793"/>
            <a:ext cx="6110138" cy="1176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000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成果報告会</a:t>
            </a:r>
            <a:endParaRPr lang="en-US" sz="5000" b="1" dirty="0">
              <a:solidFill>
                <a:schemeClr val="accent5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1" name="Straight Connector 23">
            <a:extLst>
              <a:ext uri="{FF2B5EF4-FFF2-40B4-BE49-F238E27FC236}">
                <a16:creationId xmlns:a16="http://schemas.microsoft.com/office/drawing/2014/main" id="{7A2D2D39-1AB0-D1E4-56AE-0BF8F973C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8735" y="7171351"/>
            <a:ext cx="5432280" cy="0"/>
          </a:xfrm>
          <a:prstGeom prst="line">
            <a:avLst/>
          </a:prstGeom>
          <a:ln w="31750" cap="rnd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角丸四角形 13">
            <a:extLst>
              <a:ext uri="{FF2B5EF4-FFF2-40B4-BE49-F238E27FC236}">
                <a16:creationId xmlns:a16="http://schemas.microsoft.com/office/drawing/2014/main" id="{2CF07662-5CD1-EABA-D001-3CD8CD50410B}"/>
              </a:ext>
            </a:extLst>
          </p:cNvPr>
          <p:cNvSpPr/>
          <p:nvPr/>
        </p:nvSpPr>
        <p:spPr>
          <a:xfrm>
            <a:off x="353113" y="3784751"/>
            <a:ext cx="6183523" cy="2319091"/>
          </a:xfrm>
          <a:prstGeom prst="roundRect">
            <a:avLst>
              <a:gd name="adj" fmla="val 5140"/>
            </a:avLst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F8D18A1-76CF-9CCC-6CF5-C537C42A0969}"/>
              </a:ext>
            </a:extLst>
          </p:cNvPr>
          <p:cNvSpPr txBox="1"/>
          <p:nvPr/>
        </p:nvSpPr>
        <p:spPr>
          <a:xfrm>
            <a:off x="387344" y="3928779"/>
            <a:ext cx="6285688" cy="2131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・本研修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はプログラミング等の高いスキルがなくても、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自社</a:t>
            </a:r>
            <a:r>
              <a:rPr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現場に合った</a:t>
            </a:r>
            <a:endParaRPr kumimoji="1" lang="en-US" altLang="ja-JP" sz="1350" b="1" dirty="0">
              <a:solidFill>
                <a:srgbClr val="003F71"/>
              </a:solidFill>
              <a:highlight>
                <a:srgbClr val="E1EBE7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35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ソフトウェアやアプリを開発・作成し、無理なく</a:t>
            </a:r>
            <a:r>
              <a:rPr kumimoji="1" lang="en-US" altLang="ja-JP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推進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できる研修です。</a:t>
            </a:r>
            <a:endParaRPr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・研修では</a:t>
            </a:r>
            <a:r>
              <a:rPr kumimoji="1" lang="en-US" altLang="ja-JP" sz="1350" b="1" dirty="0" err="1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Platio</a:t>
            </a:r>
            <a:r>
              <a:rPr kumimoji="1" lang="ja-JP" altLang="en-US" sz="135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350" b="1" dirty="0" err="1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kintone</a:t>
            </a:r>
            <a:r>
              <a:rPr kumimoji="1" lang="ja-JP" altLang="en-US" sz="135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350" b="1" dirty="0" err="1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PowerPlatform</a:t>
            </a:r>
            <a:r>
              <a:rPr kumimoji="1" lang="ja-JP" altLang="en-US" sz="135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の３つのツールを活用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し、</a:t>
            </a:r>
            <a:endParaRPr kumimoji="1"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自社の業務課題を踏まえたアプリ作成などを実施しました。</a:t>
            </a:r>
            <a:endParaRPr kumimoji="1"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・今回は、参加企業を代表して </a:t>
            </a:r>
            <a:r>
              <a:rPr lang="en-US" altLang="ja-JP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社が本研修で作成した、各社や各担当者が</a:t>
            </a:r>
            <a:endParaRPr kumimoji="1"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抱える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課題解決のための改善ツール</a:t>
            </a:r>
            <a:r>
              <a:rPr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アプリについて発表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いただきます。</a:t>
            </a:r>
            <a:endParaRPr kumimoji="1"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・各アプリは、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実際の業務課題解決のために作成されており、</a:t>
            </a:r>
            <a:r>
              <a:rPr kumimoji="1" lang="en-US" altLang="ja-JP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推進の</a:t>
            </a:r>
            <a:endParaRPr kumimoji="1" lang="en-US" altLang="ja-JP" sz="1350" b="1" dirty="0">
              <a:solidFill>
                <a:srgbClr val="003F71"/>
              </a:solidFill>
              <a:highlight>
                <a:srgbClr val="E1EBE7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350" b="1" dirty="0">
                <a:solidFill>
                  <a:srgbClr val="003F7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50" b="1" dirty="0">
                <a:solidFill>
                  <a:srgbClr val="003F71"/>
                </a:solidFill>
                <a:highlight>
                  <a:srgbClr val="E1EBE7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ヒントが満載</a:t>
            </a:r>
            <a:r>
              <a:rPr kumimoji="1" lang="ja-JP" altLang="en-US" sz="1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ですので、是非ご参加ください。</a:t>
            </a:r>
            <a:endParaRPr kumimoji="1" lang="en-US" altLang="ja-JP" sz="1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94AB89F3-41AF-E5FF-9A0E-9BEC4AA3EA68}"/>
              </a:ext>
            </a:extLst>
          </p:cNvPr>
          <p:cNvSpPr txBox="1">
            <a:spLocks/>
          </p:cNvSpPr>
          <p:nvPr/>
        </p:nvSpPr>
        <p:spPr>
          <a:xfrm>
            <a:off x="234580" y="1897550"/>
            <a:ext cx="5586608" cy="35596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2200" b="1" noProof="1">
                <a:solidFill>
                  <a:srgbClr val="1F4E7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スマートエスイー </a:t>
            </a:r>
            <a:r>
              <a:rPr lang="en-US" altLang="ja-JP" sz="2200" b="1" noProof="1">
                <a:solidFill>
                  <a:srgbClr val="1F4E7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IoT/AI</a:t>
            </a:r>
            <a:r>
              <a:rPr lang="ja-JP" altLang="en-US" sz="2200" b="1" noProof="1">
                <a:solidFill>
                  <a:srgbClr val="1F4E7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石川スクール</a:t>
            </a:r>
            <a:endParaRPr lang="en-US" altLang="ja-JP" sz="2200" b="1" noProof="1">
              <a:solidFill>
                <a:srgbClr val="1F4E79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F33E95A4-782C-C5DB-978E-B76495451592}"/>
              </a:ext>
            </a:extLst>
          </p:cNvPr>
          <p:cNvSpPr/>
          <p:nvPr/>
        </p:nvSpPr>
        <p:spPr>
          <a:xfrm>
            <a:off x="442472" y="2298574"/>
            <a:ext cx="5646082" cy="533540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F1942E6-450C-1770-5F14-82F195D4E7ED}"/>
              </a:ext>
            </a:extLst>
          </p:cNvPr>
          <p:cNvSpPr txBox="1"/>
          <p:nvPr/>
        </p:nvSpPr>
        <p:spPr>
          <a:xfrm>
            <a:off x="449979" y="2309720"/>
            <a:ext cx="56310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ja-JP" altLang="en-US" sz="3200" b="1" noProof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ノーコード </a:t>
            </a:r>
            <a:r>
              <a:rPr lang="en-US" altLang="ja-JP" sz="3200" b="1" noProof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3200" b="1" noProof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ローコード研修</a:t>
            </a:r>
            <a:endParaRPr lang="en-US" altLang="ja-JP" sz="3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Text Box 107">
            <a:extLst>
              <a:ext uri="{FF2B5EF4-FFF2-40B4-BE49-F238E27FC236}">
                <a16:creationId xmlns:a16="http://schemas.microsoft.com/office/drawing/2014/main" id="{6AD7837B-50D6-8D21-FBB1-59FC59999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133" y="7465"/>
            <a:ext cx="2326216" cy="276999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申込締切：１２月１</a:t>
            </a:r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日（木）</a:t>
            </a:r>
          </a:p>
        </p:txBody>
      </p:sp>
    </p:spTree>
    <p:extLst>
      <p:ext uri="{BB962C8B-B14F-4D97-AF65-F5344CB8AC3E}">
        <p14:creationId xmlns:p14="http://schemas.microsoft.com/office/powerpoint/2010/main" val="4212545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0E6877FD-1FEA-6CD8-CFA0-AE7B01D5022B}"/>
              </a:ext>
            </a:extLst>
          </p:cNvPr>
          <p:cNvSpPr/>
          <p:nvPr/>
        </p:nvSpPr>
        <p:spPr>
          <a:xfrm>
            <a:off x="0" y="9415853"/>
            <a:ext cx="6858000" cy="49877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E40D795-3FC2-5CC7-58DF-DFE1A7BB7424}"/>
              </a:ext>
            </a:extLst>
          </p:cNvPr>
          <p:cNvSpPr/>
          <p:nvPr/>
        </p:nvSpPr>
        <p:spPr>
          <a:xfrm>
            <a:off x="0" y="1"/>
            <a:ext cx="6858000" cy="1674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0A618213-4A7F-58A2-6475-7E7B853B8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67" y="3065110"/>
            <a:ext cx="6559863" cy="27605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 Box 80">
            <a:extLst>
              <a:ext uri="{FF2B5EF4-FFF2-40B4-BE49-F238E27FC236}">
                <a16:creationId xmlns:a16="http://schemas.microsoft.com/office/drawing/2014/main" id="{7637F58D-5F14-72BA-B6B6-4ECD629AA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768" y="3064163"/>
            <a:ext cx="142539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lang="ja-JP" altLang="en-US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 加 申 込 書 </a:t>
            </a:r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10" name="Group 106">
            <a:extLst>
              <a:ext uri="{FF2B5EF4-FFF2-40B4-BE49-F238E27FC236}">
                <a16:creationId xmlns:a16="http://schemas.microsoft.com/office/drawing/2014/main" id="{F308AF74-7116-36A0-4772-0D0BE67C2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09613"/>
              </p:ext>
            </p:extLst>
          </p:nvPr>
        </p:nvGraphicFramePr>
        <p:xfrm>
          <a:off x="149068" y="3398920"/>
          <a:ext cx="6559862" cy="847458"/>
        </p:xfrm>
        <a:graphic>
          <a:graphicData uri="http://schemas.openxmlformats.org/drawingml/2006/table">
            <a:tbl>
              <a:tblPr/>
              <a:tblGrid>
                <a:gridCol w="903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9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</a:rPr>
                        <a:t>貴社名　　</a:t>
                      </a: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8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HG創英角ｺﾞｼｯｸUB" pitchFamily="49" charset="-128"/>
                        </a:rPr>
                        <a:t>所在地</a:t>
                      </a: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〒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9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HG創英角ｺﾞｼｯｸUB" pitchFamily="49" charset="-128"/>
                        </a:rPr>
                        <a:t>TEL</a:t>
                      </a: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HG創英角ｺﾞｼｯｸUB" pitchFamily="49" charset="-128"/>
                        </a:rPr>
                        <a:t>FAX</a:t>
                      </a: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Group 106">
            <a:extLst>
              <a:ext uri="{FF2B5EF4-FFF2-40B4-BE49-F238E27FC236}">
                <a16:creationId xmlns:a16="http://schemas.microsoft.com/office/drawing/2014/main" id="{C9E6486B-DE9D-1E2D-9D90-1D93DC62E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658792"/>
              </p:ext>
            </p:extLst>
          </p:nvPr>
        </p:nvGraphicFramePr>
        <p:xfrm>
          <a:off x="149067" y="4241323"/>
          <a:ext cx="6559862" cy="731634"/>
        </p:xfrm>
        <a:graphic>
          <a:graphicData uri="http://schemas.openxmlformats.org/drawingml/2006/table">
            <a:tbl>
              <a:tblPr/>
              <a:tblGrid>
                <a:gridCol w="903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</a:rPr>
                        <a:t>ふりがな　　</a:t>
                      </a: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HG創英角ｺﾞｼｯｸUB" pitchFamily="49" charset="-128"/>
                        </a:rPr>
                        <a:t>所属･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役職</a:t>
                      </a: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</a:rPr>
                        <a:t>氏　名</a:t>
                      </a: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創英角ｺﾞｼｯｸUB" panose="020B0909000000000000" pitchFamily="49" charset="-128"/>
                        <a:ea typeface="HG創英角ｺﾞｼｯｸUB" panose="020B0909000000000000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2F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24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HG創英角ｺﾞｼｯｸUB" pitchFamily="49" charset="-128"/>
                        </a:rPr>
                        <a:t>E-Mail</a:t>
                      </a: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HG創英角ｺﾞｼｯｸUB" pitchFamily="49" charset="-128"/>
                        </a:rPr>
                        <a:t>　　　　　　</a:t>
                      </a: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Group 106">
            <a:extLst>
              <a:ext uri="{FF2B5EF4-FFF2-40B4-BE49-F238E27FC236}">
                <a16:creationId xmlns:a16="http://schemas.microsoft.com/office/drawing/2014/main" id="{AF1D95C7-AB5D-0DDD-504D-EEA2FF3523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750327"/>
              </p:ext>
            </p:extLst>
          </p:nvPr>
        </p:nvGraphicFramePr>
        <p:xfrm>
          <a:off x="149067" y="4970420"/>
          <a:ext cx="6559862" cy="731634"/>
        </p:xfrm>
        <a:graphic>
          <a:graphicData uri="http://schemas.openxmlformats.org/drawingml/2006/table">
            <a:tbl>
              <a:tblPr/>
              <a:tblGrid>
                <a:gridCol w="903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</a:rPr>
                        <a:t>ふりがな　　</a:t>
                      </a: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HG創英角ｺﾞｼｯｸUB" pitchFamily="49" charset="-128"/>
                        </a:rPr>
                        <a:t>所属･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anose="020B0909000000000000" pitchFamily="49" charset="-128"/>
                          <a:ea typeface="HG創英角ｺﾞｼｯｸUB" panose="020B0909000000000000" pitchFamily="49" charset="-128"/>
                        </a:rPr>
                        <a:t>役職</a:t>
                      </a: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</a:rPr>
                        <a:t>氏　名</a:t>
                      </a: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創英角ｺﾞｼｯｸUB" panose="020B0909000000000000" pitchFamily="49" charset="-128"/>
                        <a:ea typeface="HG創英角ｺﾞｼｯｸUB" panose="020B0909000000000000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2F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24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ea typeface="HG創英角ｺﾞｼｯｸUB" pitchFamily="49" charset="-128"/>
                        </a:rPr>
                        <a:t>E-Mail</a:t>
                      </a: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  <a:ea typeface="HG創英角ｺﾞｼｯｸUB" pitchFamily="49" charset="-128"/>
                      </a:endParaRPr>
                    </a:p>
                  </a:txBody>
                  <a:tcPr marT="45739" marB="4573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HG創英角ｺﾞｼｯｸUB" pitchFamily="49" charset="-128"/>
                        </a:rPr>
                        <a:t>　　　　　　</a:t>
                      </a:r>
                    </a:p>
                  </a:txBody>
                  <a:tcPr marT="45739" marB="4573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Rectangle 2">
            <a:extLst>
              <a:ext uri="{FF2B5EF4-FFF2-40B4-BE49-F238E27FC236}">
                <a16:creationId xmlns:a16="http://schemas.microsoft.com/office/drawing/2014/main" id="{BAF951DD-6F2B-EB45-F05D-43B8C9029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70" y="5836435"/>
            <a:ext cx="3211977" cy="2588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9955E860-B911-FA39-8AF8-5394641B5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452" y="5827346"/>
            <a:ext cx="1218603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lang="ja-JP" altLang="en-US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 場 周 辺</a:t>
            </a:r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】</a:t>
            </a:r>
            <a:endParaRPr lang="ja-JP" altLang="en-US" sz="1200" b="1" u="none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0C222DC6-5903-AFD7-E82A-5DEC5CA17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10" y="7849827"/>
            <a:ext cx="3264833" cy="1546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920-8580</a:t>
            </a: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石川県金沢市鞍月</a:t>
            </a:r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</a:t>
            </a:r>
          </a:p>
          <a:p>
            <a:pPr eaLnBrk="1" hangingPunct="1">
              <a:lnSpc>
                <a:spcPct val="120000"/>
              </a:lnSpc>
            </a:pPr>
            <a:r>
              <a:rPr lang="ja-JP" altLang="en-US" sz="5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5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20000"/>
              </a:lnSpc>
            </a:pP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石川県商工労働部産業政策課</a:t>
            </a:r>
            <a:endParaRPr lang="en-US" altLang="ja-JP" sz="11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20000"/>
              </a:lnSpc>
            </a:pP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産業デジタル化支援グループ 田中、繁田</a:t>
            </a:r>
            <a:endParaRPr lang="en-US" altLang="ja-JP" sz="11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20000"/>
              </a:lnSpc>
            </a:pPr>
            <a:endParaRPr lang="ja-JP" altLang="en-US" sz="6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 </a:t>
            </a: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：（０７６）２２５－１５１９</a:t>
            </a:r>
            <a:endParaRPr lang="en-US" altLang="ja-JP" sz="11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 </a:t>
            </a: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en-US" sz="1100" b="1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（０７６）２２５－１５１４</a:t>
            </a:r>
            <a:endParaRPr lang="en-US" altLang="ja-JP" sz="1100" b="1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Mail </a:t>
            </a: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syoukou@pref.ishikawa.lg.jp</a:t>
            </a:r>
            <a:endParaRPr lang="ja-JP" altLang="en-US" sz="11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F85EA6DA-F6F9-467C-0D80-3AD06DB93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126" y="5841410"/>
            <a:ext cx="3256804" cy="25384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3F121881-4D3D-AA8D-1666-F08E529E3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6971" y="5826900"/>
            <a:ext cx="1709122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lang="ja-JP" altLang="en-US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申込み及び問合せ先</a:t>
            </a:r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200" b="1" u="none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 Box 107">
            <a:extLst>
              <a:ext uri="{FF2B5EF4-FFF2-40B4-BE49-F238E27FC236}">
                <a16:creationId xmlns:a16="http://schemas.microsoft.com/office/drawing/2014/main" id="{A12EF190-01DC-E9A8-2AD9-59B9D5F1F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890" y="6106722"/>
            <a:ext cx="3439659" cy="108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申込フォームのご活用をお願い致します。</a:t>
            </a:r>
            <a:endParaRPr lang="en-US" altLang="ja-JP" sz="11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コード、もしくは下記</a:t>
            </a:r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lang="ja-JP" altLang="en-US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から御申込下さい。</a:t>
            </a:r>
            <a:endParaRPr lang="en-US" altLang="ja-JP" sz="1100" b="1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1100" b="1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https://forms.office.com/r/MRA3p2SPx0</a:t>
            </a:r>
          </a:p>
          <a:p>
            <a:pPr eaLnBrk="1" hangingPunct="1"/>
            <a:endParaRPr lang="en-US" altLang="ja-JP" sz="1050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en-US" altLang="ja-JP" sz="1050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電子メールの場合は、本申込書にご記入いただき、</a:t>
            </a:r>
            <a:endParaRPr lang="en-US" altLang="ja-JP" sz="1050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/>
            <a:r>
              <a:rPr lang="ja-JP" altLang="en-US" sz="1050" u="none" dirty="0">
                <a:solidFill>
                  <a:srgbClr val="02081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以下アドレスにご送付ください</a:t>
            </a:r>
            <a:endParaRPr lang="en-US" altLang="ja-JP" sz="1050" u="none" dirty="0">
              <a:solidFill>
                <a:srgbClr val="02081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3D4DF4C3-973F-E095-BBBE-5033BE219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4" y="6209971"/>
            <a:ext cx="3264833" cy="3122104"/>
          </a:xfrm>
          <a:prstGeom prst="rect">
            <a:avLst/>
          </a:prstGeom>
        </p:spPr>
      </p:pic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1EE49B8C-F8BF-1118-330C-E2AEA5ADA691}"/>
              </a:ext>
            </a:extLst>
          </p:cNvPr>
          <p:cNvCxnSpPr/>
          <p:nvPr/>
        </p:nvCxnSpPr>
        <p:spPr>
          <a:xfrm>
            <a:off x="172478" y="7422734"/>
            <a:ext cx="12421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9F522C7-2B88-AE18-6733-B76EAF8274D8}"/>
              </a:ext>
            </a:extLst>
          </p:cNvPr>
          <p:cNvCxnSpPr>
            <a:cxnSpLocks/>
          </p:cNvCxnSpPr>
          <p:nvPr/>
        </p:nvCxnSpPr>
        <p:spPr>
          <a:xfrm>
            <a:off x="1414620" y="7426739"/>
            <a:ext cx="95547" cy="20505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EEF8359-DEF1-B10B-59A6-E6B1CDF4E78A}"/>
              </a:ext>
            </a:extLst>
          </p:cNvPr>
          <p:cNvSpPr/>
          <p:nvPr/>
        </p:nvSpPr>
        <p:spPr>
          <a:xfrm>
            <a:off x="1487306" y="7656933"/>
            <a:ext cx="216025" cy="216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F036E644-A581-EC3D-9560-155F1CA868E3}"/>
              </a:ext>
            </a:extLst>
          </p:cNvPr>
          <p:cNvGrpSpPr/>
          <p:nvPr/>
        </p:nvGrpSpPr>
        <p:grpSpPr>
          <a:xfrm>
            <a:off x="1450495" y="303782"/>
            <a:ext cx="5635483" cy="1977725"/>
            <a:chOff x="-5937926" y="1910247"/>
            <a:chExt cx="6815797" cy="1977725"/>
          </a:xfrm>
        </p:grpSpPr>
        <p:sp>
          <p:nvSpPr>
            <p:cNvPr id="28" name="Title 3">
              <a:extLst>
                <a:ext uri="{FF2B5EF4-FFF2-40B4-BE49-F238E27FC236}">
                  <a16:creationId xmlns:a16="http://schemas.microsoft.com/office/drawing/2014/main" id="{64FB4C15-04CC-EFEA-24F4-8AD5A1756C34}"/>
                </a:ext>
              </a:extLst>
            </p:cNvPr>
            <p:cNvSpPr txBox="1">
              <a:spLocks/>
            </p:cNvSpPr>
            <p:nvPr/>
          </p:nvSpPr>
          <p:spPr>
            <a:xfrm>
              <a:off x="-5937926" y="2205476"/>
              <a:ext cx="6183522" cy="168249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ja-JP" altLang="en-US" sz="4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 成果報告会</a:t>
              </a:r>
              <a:endParaRPr lang="en-US" sz="4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9" name="Text Placeholder 1">
              <a:extLst>
                <a:ext uri="{FF2B5EF4-FFF2-40B4-BE49-F238E27FC236}">
                  <a16:creationId xmlns:a16="http://schemas.microsoft.com/office/drawing/2014/main" id="{764F7724-7500-E934-141B-7B77B0035408}"/>
                </a:ext>
              </a:extLst>
            </p:cNvPr>
            <p:cNvSpPr txBox="1">
              <a:spLocks/>
            </p:cNvSpPr>
            <p:nvPr/>
          </p:nvSpPr>
          <p:spPr>
            <a:xfrm>
              <a:off x="-5828076" y="1910247"/>
              <a:ext cx="6705947" cy="398279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2200" b="1" noProof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スマートエスイー </a:t>
              </a:r>
              <a:r>
                <a:rPr lang="en-US" altLang="ja-JP" sz="2200" b="1" noProof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IoT/AI</a:t>
              </a:r>
              <a:r>
                <a:rPr lang="ja-JP" altLang="en-US" sz="2200" b="1" noProof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石川スクール</a:t>
              </a:r>
              <a:endParaRPr lang="en-US" altLang="ja-JP" sz="2200" b="1" noProof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06B4B806-6DB8-0A5A-EE54-84E84A897E24}"/>
                </a:ext>
              </a:extLst>
            </p:cNvPr>
            <p:cNvSpPr txBox="1"/>
            <p:nvPr/>
          </p:nvSpPr>
          <p:spPr>
            <a:xfrm>
              <a:off x="-5828076" y="2224749"/>
              <a:ext cx="602220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buNone/>
              </a:pPr>
              <a:r>
                <a:rPr lang="ja-JP" altLang="en-US" sz="2400" b="1" noProof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ノーコード </a:t>
              </a:r>
              <a:r>
                <a:rPr lang="en-US" altLang="ja-JP" sz="2400" b="1" noProof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  <a:r>
                <a:rPr lang="ja-JP" altLang="en-US" sz="2400" b="1" noProof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ローコード研修</a:t>
              </a:r>
              <a:endParaRPr lang="en-US" altLang="ja-JP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323A35B-9728-4DBA-1A52-FF524FB30027}"/>
              </a:ext>
            </a:extLst>
          </p:cNvPr>
          <p:cNvGrpSpPr/>
          <p:nvPr/>
        </p:nvGrpSpPr>
        <p:grpSpPr>
          <a:xfrm>
            <a:off x="35477" y="-72789"/>
            <a:ext cx="1692035" cy="933404"/>
            <a:chOff x="7292805" y="565918"/>
            <a:chExt cx="1692035" cy="933404"/>
          </a:xfrm>
        </p:grpSpPr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0C0023E-8BA0-C694-02E2-A452111191D8}"/>
                </a:ext>
              </a:extLst>
            </p:cNvPr>
            <p:cNvSpPr txBox="1"/>
            <p:nvPr/>
          </p:nvSpPr>
          <p:spPr>
            <a:xfrm>
              <a:off x="7292805" y="565918"/>
              <a:ext cx="860135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54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12</a:t>
              </a:r>
              <a:endParaRPr lang="ja-JP" altLang="en-US" sz="5400" dirty="0">
                <a:solidFill>
                  <a:schemeClr val="bg1"/>
                </a:solidFill>
                <a:latin typeface="Berlin Sans FB Demi" panose="020E0802020502020306" pitchFamily="34" charset="0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0F371BD8-52D4-3B7D-5AE5-DEA9E8D5EB18}"/>
                </a:ext>
              </a:extLst>
            </p:cNvPr>
            <p:cNvSpPr txBox="1"/>
            <p:nvPr/>
          </p:nvSpPr>
          <p:spPr>
            <a:xfrm>
              <a:off x="8112356" y="575992"/>
              <a:ext cx="872484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54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15</a:t>
              </a:r>
              <a:endParaRPr lang="ja-JP" altLang="en-US" sz="5400" dirty="0">
                <a:solidFill>
                  <a:schemeClr val="bg1"/>
                </a:solidFill>
                <a:latin typeface="Berlin Sans FB Demi" panose="020E0802020502020306" pitchFamily="34" charset="0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D055E704-16A1-4CFB-5AF5-66AF60E0810E}"/>
                </a:ext>
              </a:extLst>
            </p:cNvPr>
            <p:cNvSpPr txBox="1"/>
            <p:nvPr/>
          </p:nvSpPr>
          <p:spPr>
            <a:xfrm>
              <a:off x="7933672" y="782823"/>
              <a:ext cx="410301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3600" b="1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/</a:t>
              </a:r>
              <a:endParaRPr lang="ja-JP" altLang="en-US" sz="3600" b="1" dirty="0">
                <a:solidFill>
                  <a:schemeClr val="bg1"/>
                </a:solidFill>
                <a:latin typeface="Berlin Sans FB Demi" panose="020E0802020502020306" pitchFamily="34" charset="0"/>
              </a:endParaRPr>
            </a:p>
          </p:txBody>
        </p:sp>
      </p:grp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BDF0BAC-B6E8-14F6-6BD0-9568404A7266}"/>
              </a:ext>
            </a:extLst>
          </p:cNvPr>
          <p:cNvSpPr txBox="1"/>
          <p:nvPr/>
        </p:nvSpPr>
        <p:spPr>
          <a:xfrm>
            <a:off x="3250176" y="2684501"/>
            <a:ext cx="3607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研修参加企業以外の方も是非ご参加下さい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ED468D8-FD36-CE3A-A720-07A3BB2ECCD2}"/>
              </a:ext>
            </a:extLst>
          </p:cNvPr>
          <p:cNvSpPr txBox="1"/>
          <p:nvPr/>
        </p:nvSpPr>
        <p:spPr>
          <a:xfrm>
            <a:off x="118001" y="1786741"/>
            <a:ext cx="6759701" cy="851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400" b="1" i="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ノーコード・ローコード研修にて研修参加者が作成したアプリの中から、優秀なアプリを選出し、成果報告会を開催いたします。各アプリは実際の業務課題解決のために作成されており、</a:t>
            </a:r>
            <a:r>
              <a:rPr lang="en-US" altLang="ja-JP" sz="1400" b="1" i="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DX</a:t>
            </a:r>
            <a:r>
              <a:rPr lang="ja-JP" altLang="en-US" sz="1400" b="1" i="0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推進のヒントが満載です。是非ご参加ください。</a:t>
            </a:r>
            <a:endParaRPr lang="en-US" altLang="ja-JP" sz="1400" b="1" i="0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26CEBE4-D793-C215-A104-637AD470F0C0}"/>
              </a:ext>
            </a:extLst>
          </p:cNvPr>
          <p:cNvSpPr txBox="1">
            <a:spLocks/>
          </p:cNvSpPr>
          <p:nvPr/>
        </p:nvSpPr>
        <p:spPr>
          <a:xfrm>
            <a:off x="1414875" y="9514182"/>
            <a:ext cx="6024863" cy="570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7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主催：　スマートエスイー</a:t>
            </a:r>
            <a:r>
              <a:rPr lang="en-US" altLang="ja-JP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IoT</a:t>
            </a:r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en-US" altLang="ja-JP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AI</a:t>
            </a:r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石川スクール運営コンソーシアム</a:t>
            </a:r>
            <a:endParaRPr lang="en-US" altLang="ja-JP" sz="11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企画・運営：　一般社団法人石川県情報システム工業会、リコージャパン株式会社</a:t>
            </a:r>
            <a:endParaRPr lang="en-US" sz="11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Text Box 107">
            <a:extLst>
              <a:ext uri="{FF2B5EF4-FFF2-40B4-BE49-F238E27FC236}">
                <a16:creationId xmlns:a16="http://schemas.microsoft.com/office/drawing/2014/main" id="{E10E9B35-C820-652E-6500-F4368F07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133" y="4290"/>
            <a:ext cx="2326216" cy="276999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u="sng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申込締切：１２月１</a:t>
            </a:r>
            <a:r>
              <a:rPr lang="en-US" altLang="ja-JP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b="1" u="none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日（木）</a:t>
            </a:r>
          </a:p>
        </p:txBody>
      </p:sp>
      <p:pic>
        <p:nvPicPr>
          <p:cNvPr id="24" name="図 23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A5F6249-E456-FC4F-46B7-BD4E8BAB68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837" y="7001960"/>
            <a:ext cx="907506" cy="90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75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468</Words>
  <Application>Microsoft Office PowerPoint</Application>
  <PresentationFormat>A4 210 x 297 mm</PresentationFormat>
  <Paragraphs>69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HG丸ｺﾞｼｯｸM-PRO</vt:lpstr>
      <vt:lpstr>HG創英角ｺﾞｼｯｸUB</vt:lpstr>
      <vt:lpstr>Meiryo UI</vt:lpstr>
      <vt:lpstr>メイリオ</vt:lpstr>
      <vt:lpstr>Arial</vt:lpstr>
      <vt:lpstr>Arial Black</vt:lpstr>
      <vt:lpstr>Berlin Sans FB</vt:lpstr>
      <vt:lpstr>Berlin Sans FB Demi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　喬久</dc:creator>
  <cp:lastModifiedBy>HW53750</cp:lastModifiedBy>
  <cp:revision>37</cp:revision>
  <cp:lastPrinted>2023-10-02T09:52:06Z</cp:lastPrinted>
  <dcterms:created xsi:type="dcterms:W3CDTF">2023-07-14T13:25:46Z</dcterms:created>
  <dcterms:modified xsi:type="dcterms:W3CDTF">2025-11-14T05:36:41Z</dcterms:modified>
</cp:coreProperties>
</file>