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16256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hK+wfDlQRYQT1+NU61JxG03iiw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72" y="-9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alibri"/>
              <a:buNone/>
              <a:defRPr sz="8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lvl="1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None/>
              <a:defRPr sz="2667"/>
            </a:lvl2pPr>
            <a:lvl3pPr lvl="2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4pPr>
            <a:lvl5pPr lvl="4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5pPr>
            <a:lvl6pPr lvl="5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6pPr>
            <a:lvl7pPr lvl="6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7pPr>
            <a:lvl8pPr lvl="7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8pPr>
            <a:lvl9pPr lvl="8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3151246" y="6439136"/>
            <a:ext cx="13776209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2182754" y="3886436"/>
            <a:ext cx="13776209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alibri"/>
              <a:buNone/>
              <a:defRPr sz="8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 sz="2667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4327407"/>
            <a:ext cx="5181600" cy="10314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4327407"/>
            <a:ext cx="5181600" cy="10314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1pPr>
            <a:lvl2pPr marL="914400" lvl="1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None/>
              <a:defRPr sz="2667" b="1"/>
            </a:lvl2pPr>
            <a:lvl3pPr marL="1371600" lvl="2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3pPr>
            <a:lvl4pPr marL="1828800" lvl="3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4pPr>
            <a:lvl5pPr marL="2286000" lvl="4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5pPr>
            <a:lvl6pPr marL="2743200" lvl="5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6pPr>
            <a:lvl7pPr marL="3200400" lvl="6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7pPr>
            <a:lvl8pPr marL="3657600" lvl="7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8pPr>
            <a:lvl9pPr marL="4114800" lvl="8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9" y="5937956"/>
            <a:ext cx="5157787" cy="8733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1" y="3984979"/>
            <a:ext cx="5183188" cy="1952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1pPr>
            <a:lvl2pPr marL="914400" lvl="1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None/>
              <a:defRPr sz="2667" b="1"/>
            </a:lvl2pPr>
            <a:lvl3pPr marL="1371600" lvl="2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3pPr>
            <a:lvl4pPr marL="1828800" lvl="3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4pPr>
            <a:lvl5pPr marL="2286000" lvl="4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5pPr>
            <a:lvl6pPr marL="2743200" lvl="5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6pPr>
            <a:lvl7pPr marL="3200400" lvl="6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7pPr>
            <a:lvl8pPr marL="3657600" lvl="7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8pPr>
            <a:lvl9pPr marL="4114800" lvl="8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1" y="5937956"/>
            <a:ext cx="5183188" cy="8733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Font typeface="Calibri"/>
              <a:buNone/>
              <a:defRPr sz="426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2340567"/>
            <a:ext cx="6172200" cy="11552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99554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4267"/>
              <a:buChar char="•"/>
              <a:defRPr sz="4267"/>
            </a:lvl1pPr>
            <a:lvl2pPr marL="914400" lvl="1" indent="-465645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733"/>
              <a:buChar char="•"/>
              <a:defRPr sz="3733"/>
            </a:lvl2pPr>
            <a:lvl3pPr marL="1371600" lvl="2" indent="-431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3pPr>
            <a:lvl4pPr marL="1828800" lvl="3" indent="-397954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4pPr>
            <a:lvl5pPr marL="2286000" lvl="4" indent="-397954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5pPr>
            <a:lvl6pPr marL="2743200" lvl="5" indent="-397954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6pPr>
            <a:lvl7pPr marL="3200400" lvl="6" indent="-397954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7pPr>
            <a:lvl8pPr marL="3657600" lvl="7" indent="-397954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8pPr>
            <a:lvl9pPr marL="4114800" lvl="8" indent="-397954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4876800"/>
            <a:ext cx="3932237" cy="903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1pPr>
            <a:lvl2pPr marL="914400" lvl="1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67"/>
              <a:buNone/>
              <a:defRPr sz="1867"/>
            </a:lvl2pPr>
            <a:lvl3pPr marL="1371600" lvl="2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marL="1828800" lvl="3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4pPr>
            <a:lvl5pPr marL="2286000" lvl="4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5pPr>
            <a:lvl6pPr marL="2743200" lvl="5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6pPr>
            <a:lvl7pPr marL="3200400" lvl="6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7pPr>
            <a:lvl8pPr marL="3657600" lvl="7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8pPr>
            <a:lvl9pPr marL="4114800" lvl="8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Font typeface="Calibri"/>
              <a:buNone/>
              <a:defRPr sz="426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2340567"/>
            <a:ext cx="6172200" cy="11552296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4876800"/>
            <a:ext cx="3932237" cy="903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1pPr>
            <a:lvl2pPr marL="914400" lvl="1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67"/>
              <a:buNone/>
              <a:defRPr sz="1867"/>
            </a:lvl2pPr>
            <a:lvl3pPr marL="1371600" lvl="2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marL="1828800" lvl="3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4pPr>
            <a:lvl5pPr marL="2286000" lvl="4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5pPr>
            <a:lvl6pPr marL="2743200" lvl="5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6pPr>
            <a:lvl7pPr marL="3200400" lvl="6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7pPr>
            <a:lvl8pPr marL="3657600" lvl="7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8pPr>
            <a:lvl9pPr marL="4114800" lvl="8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938859" y="4226749"/>
            <a:ext cx="10314283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67"/>
              <a:buFont typeface="Calibri"/>
              <a:buNone/>
              <a:defRPr sz="5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65645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•"/>
              <a:defRPr sz="3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79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 descr="レゴ, おもちゃ が含まれている画像&#10;&#10;自動的に生成された説明"/>
          <p:cNvPicPr preferRelativeResize="0">
            <a:picLocks noChangeAspect="1"/>
          </p:cNvPicPr>
          <p:nvPr/>
        </p:nvPicPr>
        <p:blipFill rotWithShape="1">
          <a:blip r:embed="rId3">
            <a:alphaModFix amt="31000"/>
          </a:blip>
          <a:srcRect/>
          <a:stretch/>
        </p:blipFill>
        <p:spPr>
          <a:xfrm>
            <a:off x="0" y="10626595"/>
            <a:ext cx="3645300" cy="3545431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" descr="背景パターン&#10;&#10;自動的に生成された説明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127188" y="289716"/>
            <a:ext cx="2336033" cy="1508400"/>
          </a:xfrm>
          <a:prstGeom prst="rect">
            <a:avLst/>
          </a:prstGeom>
          <a:solidFill>
            <a:srgbClr val="ECECEC"/>
          </a:solidFill>
          <a:ln w="88900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86" name="Google Shape;86;p1"/>
          <p:cNvSpPr txBox="1"/>
          <p:nvPr/>
        </p:nvSpPr>
        <p:spPr>
          <a:xfrm>
            <a:off x="483302" y="345667"/>
            <a:ext cx="9183900" cy="15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Arial"/>
              <a:buNone/>
            </a:pPr>
            <a:r>
              <a:rPr lang="ja-JP" sz="4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北陸三県産品レストランフェア　</a:t>
            </a:r>
            <a:endParaRPr sz="4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Arial"/>
              <a:buNone/>
            </a:pPr>
            <a:r>
              <a:rPr lang="ja-JP" sz="4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参加希望事業者向け説明会募集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330612" y="1862139"/>
            <a:ext cx="11231838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>
              <a:buSzPts val="2300"/>
            </a:pPr>
            <a:r>
              <a:rPr lang="ja-JP" sz="23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</a:t>
            </a:r>
            <a:r>
              <a:rPr lang="ja-JP" sz="2600" b="1" i="0" u="none" strike="noStrike" cap="none" dirty="0">
                <a:solidFill>
                  <a:schemeClr val="dk1"/>
                </a:solidFill>
                <a:latin typeface="+mj-ea"/>
                <a:ea typeface="+mj-ea"/>
                <a:cs typeface="Calibri"/>
                <a:sym typeface="Calibri"/>
              </a:rPr>
              <a:t>シンガポールにおいて、</a:t>
            </a:r>
            <a:r>
              <a:rPr lang="ja-JP" altLang="ja-JP" sz="2600" b="1" dirty="0">
                <a:solidFill>
                  <a:schemeClr val="dk1"/>
                </a:solidFill>
                <a:latin typeface="+mj-ea"/>
                <a:ea typeface="+mj-ea"/>
                <a:cs typeface="Calibri"/>
                <a:sym typeface="Calibri"/>
              </a:rPr>
              <a:t>三県産食材や酒類の販路拡大につなげるため、</a:t>
            </a:r>
            <a:r>
              <a:rPr lang="ja-JP" sz="2600" b="1" i="0" u="none" strike="noStrike" cap="none" dirty="0">
                <a:solidFill>
                  <a:schemeClr val="dk1"/>
                </a:solidFill>
                <a:latin typeface="+mj-ea"/>
                <a:ea typeface="+mj-ea"/>
                <a:cs typeface="Calibri"/>
                <a:sym typeface="Calibri"/>
              </a:rPr>
              <a:t>現地レストランを拠点に、三県産食品を活用したレストランフェアの開催し</a:t>
            </a:r>
            <a:r>
              <a:rPr lang="ja-JP" altLang="en-US" sz="2600" b="1" i="0" u="none" strike="noStrike" cap="none" dirty="0">
                <a:solidFill>
                  <a:schemeClr val="dk1"/>
                </a:solidFill>
                <a:latin typeface="+mj-ea"/>
                <a:ea typeface="+mj-ea"/>
                <a:cs typeface="Calibri"/>
                <a:sym typeface="Calibri"/>
              </a:rPr>
              <a:t>ます。つきましては、</a:t>
            </a:r>
            <a:r>
              <a:rPr lang="ja-JP" sz="2600" b="1" i="0" u="none" strike="noStrike" cap="none" dirty="0">
                <a:solidFill>
                  <a:schemeClr val="dk1"/>
                </a:solidFill>
                <a:latin typeface="+mj-ea"/>
                <a:ea typeface="+mj-ea"/>
                <a:cs typeface="Calibri"/>
                <a:sym typeface="Calibri"/>
              </a:rPr>
              <a:t>出品希望事業者向けの説明会を実施します</a:t>
            </a:r>
            <a:r>
              <a:rPr lang="ja-JP" altLang="en-US" sz="2600" b="1" i="0" u="none" strike="noStrike" cap="none" dirty="0">
                <a:solidFill>
                  <a:schemeClr val="dk1"/>
                </a:solidFill>
                <a:latin typeface="+mj-ea"/>
                <a:ea typeface="+mj-ea"/>
                <a:cs typeface="Calibri"/>
                <a:sym typeface="Calibri"/>
              </a:rPr>
              <a:t>ので、是非この機会にご参加ください。</a:t>
            </a:r>
            <a:endParaRPr sz="2600" b="0" i="0" u="none" strike="noStrike" cap="none" dirty="0">
              <a:solidFill>
                <a:schemeClr val="dk1"/>
              </a:solidFill>
              <a:latin typeface="+mj-ea"/>
              <a:ea typeface="+mj-ea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483300" y="13476125"/>
            <a:ext cx="11079300" cy="1900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556350" y="3581755"/>
            <a:ext cx="11079300" cy="2308284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ja-JP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主催：福井県、石川県、富山県</a:t>
            </a: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ja-JP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委託事業者：株式会社Japan Navi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ja-JP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レストランフェア開催時期：令和7年11月下旬（予定）</a:t>
            </a: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ja-JP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実施店舗：Zenryoku Izakaya、Tommy’s Sake Bar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ja-JP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募集対象品目：水産物、農産物、加工品、</a:t>
            </a:r>
            <a:r>
              <a:rPr lang="ja-JP" alt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酒類</a:t>
            </a:r>
            <a:r>
              <a:rPr lang="ja-JP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など三県産品</a:t>
            </a:r>
            <a:endParaRPr lang="en-US" altLang="ja-JP"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ja-JP" alt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募集要領：別紙のファイルから詳細をご確認ください。</a:t>
            </a: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635538" y="15465125"/>
            <a:ext cx="110793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本事業に少しでも興味がある方、申込に際し不明点がある方など、お気軽にご参加ください。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※本説明会の出席有無による選考への影響は一切ございません。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1" name="Google Shape;91;p1"/>
          <p:cNvGrpSpPr/>
          <p:nvPr/>
        </p:nvGrpSpPr>
        <p:grpSpPr>
          <a:xfrm>
            <a:off x="749923" y="6022213"/>
            <a:ext cx="10692154" cy="3462334"/>
            <a:chOff x="815550" y="12459443"/>
            <a:chExt cx="10692154" cy="3462334"/>
          </a:xfrm>
        </p:grpSpPr>
        <p:sp>
          <p:nvSpPr>
            <p:cNvPr id="92" name="Google Shape;92;p1"/>
            <p:cNvSpPr txBox="1"/>
            <p:nvPr/>
          </p:nvSpPr>
          <p:spPr>
            <a:xfrm>
              <a:off x="1681901" y="15460153"/>
              <a:ext cx="2535138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lang="ja-JP" sz="24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Zenryoku Izakaya</a:t>
              </a:r>
              <a:endParaRPr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"/>
            <p:cNvSpPr txBox="1"/>
            <p:nvPr/>
          </p:nvSpPr>
          <p:spPr>
            <a:xfrm>
              <a:off x="7843534" y="15460153"/>
              <a:ext cx="3524100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lang="ja-JP" sz="24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Tommy’s Sake Bar</a:t>
              </a:r>
              <a:endParaRPr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4" name="Google Shape;94;p1" title="Zenryoku.jpg"/>
            <p:cNvPicPr preferRelativeResize="0"/>
            <p:nvPr/>
          </p:nvPicPr>
          <p:blipFill rotWithShape="1">
            <a:blip r:embed="rId5">
              <a:alphaModFix/>
            </a:blip>
            <a:srcRect t="21497" b="28436"/>
            <a:stretch/>
          </p:blipFill>
          <p:spPr>
            <a:xfrm>
              <a:off x="815550" y="12459443"/>
              <a:ext cx="4510888" cy="30111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5" name="Google Shape;95;p1" title="Tommy's Sake Bar様 店舗写真.jpg"/>
            <p:cNvPicPr preferRelativeResize="0"/>
            <p:nvPr/>
          </p:nvPicPr>
          <p:blipFill rotWithShape="1">
            <a:blip r:embed="rId6">
              <a:alphaModFix/>
            </a:blip>
            <a:srcRect l="20489"/>
            <a:stretch/>
          </p:blipFill>
          <p:spPr>
            <a:xfrm>
              <a:off x="6719525" y="12474404"/>
              <a:ext cx="4788179" cy="30111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7" name="Google Shape;97;p1"/>
          <p:cNvSpPr txBox="1"/>
          <p:nvPr/>
        </p:nvSpPr>
        <p:spPr>
          <a:xfrm>
            <a:off x="483300" y="10798865"/>
            <a:ext cx="11506800" cy="2585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ja-JP" sz="27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実施スケジュール</a:t>
            </a:r>
            <a:r>
              <a:rPr lang="ja-JP" sz="2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： </a:t>
            </a:r>
            <a:r>
              <a:rPr lang="ja-JP" sz="27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r>
              <a:rPr lang="ja-JP" sz="27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月11</a:t>
            </a:r>
            <a:r>
              <a:rPr lang="ja-JP" sz="27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日（</a:t>
            </a:r>
            <a:r>
              <a:rPr lang="ja-JP" altLang="en-US" sz="27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木</a:t>
            </a:r>
            <a:r>
              <a:rPr lang="ja-JP" sz="27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）</a:t>
            </a:r>
            <a:r>
              <a:rPr lang="en-US" altLang="ja-JP" sz="27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r>
            <a:r>
              <a:rPr lang="ja-JP" sz="27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時～</a:t>
            </a:r>
            <a:r>
              <a:rPr lang="en-US" altLang="ja-JP" sz="27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r>
            <a:r>
              <a:rPr lang="ja-JP" sz="27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時　参加事業者向け説明会</a:t>
            </a:r>
            <a:endParaRPr sz="2700" u="sng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ja-JP" sz="27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　　　　　　　　 </a:t>
            </a:r>
            <a:r>
              <a:rPr lang="ja-JP" sz="2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9月18</a:t>
            </a:r>
            <a:r>
              <a:rPr lang="ja-JP" sz="27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日（</a:t>
            </a:r>
            <a:r>
              <a:rPr lang="ja-JP" sz="2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木</a:t>
            </a:r>
            <a:r>
              <a:rPr lang="ja-JP" sz="27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）　　　　　     参加希望事業者募集締切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ja-JP" sz="27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　　　　　　　 　9月</a:t>
            </a:r>
            <a:r>
              <a:rPr lang="ja-JP" sz="2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下</a:t>
            </a:r>
            <a:r>
              <a:rPr lang="ja-JP" sz="27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旬　　　　　　　　     結果通知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ja-JP" sz="27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　　　　　　　</a:t>
            </a:r>
            <a:r>
              <a:rPr lang="ja-JP" sz="2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10月中</a:t>
            </a:r>
            <a:r>
              <a:rPr lang="ja-JP" sz="27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旬　　　　　 　   　　 サンプル送付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ja-JP" sz="27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　　　　　　　   11月</a:t>
            </a:r>
            <a:r>
              <a:rPr lang="ja-JP" sz="2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中</a:t>
            </a:r>
            <a:r>
              <a:rPr lang="ja-JP" sz="27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旬　　　　　       　　  </a:t>
            </a:r>
            <a:r>
              <a:rPr lang="ja-JP" sz="2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ja-JP" sz="27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国内指定倉庫に納品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ja-JP" sz="27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　　　　　　　   11月下旬　　　　　　    　　 レストランフェア</a:t>
            </a:r>
            <a:r>
              <a:rPr lang="ja-JP" sz="2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実施</a:t>
            </a:r>
            <a:endParaRPr dirty="0"/>
          </a:p>
        </p:txBody>
      </p:sp>
      <p:sp>
        <p:nvSpPr>
          <p:cNvPr id="98" name="Google Shape;98;p1"/>
          <p:cNvSpPr txBox="1"/>
          <p:nvPr/>
        </p:nvSpPr>
        <p:spPr>
          <a:xfrm>
            <a:off x="862788" y="13521592"/>
            <a:ext cx="8264400" cy="1862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ja-JP" altLang="en-US" sz="2500" b="1" dirty="0"/>
              <a:t>参加希望者向け</a:t>
            </a:r>
            <a:r>
              <a:rPr lang="ja-JP" sz="2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説明会参加希望</a:t>
            </a:r>
            <a:r>
              <a:rPr lang="ja-JP" altLang="en-US" sz="2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（</a:t>
            </a:r>
            <a:r>
              <a:rPr lang="en-US" altLang="ja-JP" sz="2500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r>
              <a:rPr lang="ja-JP" altLang="en-US" sz="2500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月</a:t>
            </a:r>
            <a:r>
              <a:rPr lang="en-US" altLang="ja-JP" sz="2500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lang="ja-JP" altLang="en-US" sz="2500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日（木）</a:t>
            </a:r>
            <a:r>
              <a:rPr lang="en-US" altLang="ja-JP" sz="2500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13:00</a:t>
            </a:r>
            <a:r>
              <a:rPr lang="ja-JP" altLang="en-US" sz="2500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～</a:t>
            </a:r>
            <a:r>
              <a:rPr lang="en-US" altLang="ja-JP" sz="2500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14:00</a:t>
            </a:r>
            <a:r>
              <a:rPr lang="ja-JP" altLang="en-US" sz="2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）</a:t>
            </a:r>
            <a:r>
              <a:rPr lang="ja-JP" sz="2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の方は</a:t>
            </a:r>
            <a:r>
              <a:rPr lang="ja-JP" sz="2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右の</a:t>
            </a:r>
            <a:r>
              <a:rPr lang="ja-JP" altLang="en-US" sz="2500" b="1"/>
              <a:t>二次元</a:t>
            </a:r>
            <a:r>
              <a:rPr lang="ja-JP" sz="2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コード</a:t>
            </a:r>
            <a:r>
              <a:rPr lang="ja-JP" sz="2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、もしくは下記のURLよりご参加ください。事前申し込み等は不要です。</a:t>
            </a:r>
            <a:br>
              <a:rPr lang="ja-JP" sz="2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sk-SK" altLang="ja-JP" sz="2000" b="1" u="sng" dirty="0">
                <a:solidFill>
                  <a:schemeClr val="accent1"/>
                </a:solidFill>
              </a:rPr>
              <a:t>https://us06web.zoom.us/j/85896826105?pwd=mQGW9QbLa4coMNmDmLvIgQk1YpmXM1.1</a:t>
            </a:r>
            <a:endParaRPr sz="2500" b="1" i="0" u="sng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9EF5FB5-C424-C0EC-B178-8A9C2E69B0A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39350" y="13608299"/>
            <a:ext cx="1672113" cy="1672113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9598D09-F718-6F14-C4D2-A50551C55D1F}"/>
              </a:ext>
            </a:extLst>
          </p:cNvPr>
          <p:cNvSpPr txBox="1"/>
          <p:nvPr/>
        </p:nvSpPr>
        <p:spPr>
          <a:xfrm>
            <a:off x="635538" y="9453184"/>
            <a:ext cx="4725604" cy="10926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Marymount</a:t>
            </a:r>
            <a:r>
              <a:rPr lang="ja-JP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駅近くの静かな住宅街にあり、アットホームで入りやすい雰囲気が魅力。モダンな清潔感＋畳席もあり、一人客、女性客、子ども連れでもくつろげる空間。マレーシア産の新鮮鶏肉や豊洲直送の海鮮、厳選された野菜を使用。焼き鳥は定番から希少部位まで幅広く楽しめる。</a:t>
            </a:r>
            <a:endParaRPr kumimoji="1" lang="en-US" altLang="ja-JP" sz="13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7955ED-0C00-3580-58F5-C6C7EC708B1D}"/>
              </a:ext>
            </a:extLst>
          </p:cNvPr>
          <p:cNvSpPr txBox="1"/>
          <p:nvPr/>
        </p:nvSpPr>
        <p:spPr>
          <a:xfrm>
            <a:off x="6554446" y="9418003"/>
            <a:ext cx="5029370" cy="12926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新潟の寿司店「富寿司」プロデュースの大人向け新感覚寿司レストラン。富裕層・駐在員が集まるタンジョンパガーの中心地あり、仕事帰りの一杯や週末の贅沢ディナーに最適。新鮮な寿司・刺身はもちろん、へぎそばなどの郷土料理や居酒屋メニューも。特に日本酒の品揃えが充実しており、初心者も通も納得のラインナップを特徴としている。</a:t>
            </a:r>
            <a:endParaRPr kumimoji="1" lang="en-US" altLang="ja-JP" sz="13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407</Words>
  <Application>Microsoft Office PowerPoint</Application>
  <PresentationFormat>ユーザー設定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藤本 優太</dc:creator>
  <cp:lastModifiedBy>藤本 優太</cp:lastModifiedBy>
  <cp:revision>11</cp:revision>
  <dcterms:created xsi:type="dcterms:W3CDTF">2025-08-07T06:08:35Z</dcterms:created>
  <dcterms:modified xsi:type="dcterms:W3CDTF">2025-09-05T00:16:58Z</dcterms:modified>
</cp:coreProperties>
</file>