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83B"/>
    <a:srgbClr val="C5B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6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91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82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3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8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20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71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1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7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64D6-EDC2-4B57-BD4C-EB768DF883F9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47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EDFB98-8654-4BD7-AE43-983703881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6" y="12192"/>
            <a:ext cx="6718435" cy="387927"/>
          </a:xfrm>
          <a:solidFill>
            <a:srgbClr val="C5B37F"/>
          </a:solidFill>
        </p:spPr>
        <p:txBody>
          <a:bodyPr anchor="ctr" anchorCtr="0">
            <a:normAutofit fontScale="90000"/>
          </a:bodyPr>
          <a:lstStyle/>
          <a:p>
            <a:r>
              <a:rPr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令和７年度訪日観光オンラインメディアを活用した情報発信事業（欧米豪）　提案の概要　</a:t>
            </a:r>
            <a:r>
              <a:rPr lang="en-US" altLang="ja-JP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様式６</a:t>
            </a:r>
            <a:r>
              <a:rPr lang="en-US" altLang="ja-JP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13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576D06C-2E64-4B7A-8CF5-1DB1EE334A4F}"/>
              </a:ext>
            </a:extLst>
          </p:cNvPr>
          <p:cNvGrpSpPr/>
          <p:nvPr/>
        </p:nvGrpSpPr>
        <p:grpSpPr>
          <a:xfrm>
            <a:off x="67376" y="434204"/>
            <a:ext cx="6718434" cy="2520000"/>
            <a:chOff x="67377" y="507224"/>
            <a:chExt cx="6718434" cy="1257309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A1A3AC0-26AA-48A9-A4F3-946FA195B2F2}"/>
                </a:ext>
              </a:extLst>
            </p:cNvPr>
            <p:cNvSpPr/>
            <p:nvPr/>
          </p:nvSpPr>
          <p:spPr>
            <a:xfrm>
              <a:off x="67377" y="507224"/>
              <a:ext cx="6718434" cy="181731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○選定したオンラインメディアについて</a:t>
              </a:r>
              <a:endParaRPr kumimoji="1"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F10E126A-F121-4B2F-A364-181D3D7BD33F}"/>
                </a:ext>
              </a:extLst>
            </p:cNvPr>
            <p:cNvSpPr/>
            <p:nvPr/>
          </p:nvSpPr>
          <p:spPr>
            <a:xfrm>
              <a:off x="67377" y="720699"/>
              <a:ext cx="6718434" cy="1043834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特徴、強み等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endParaRPr kumimoji="1" lang="ja-JP" altLang="en-US" sz="11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B370B78-3E99-4303-8C6C-AA46E41E8506}"/>
              </a:ext>
            </a:extLst>
          </p:cNvPr>
          <p:cNvGrpSpPr/>
          <p:nvPr/>
        </p:nvGrpSpPr>
        <p:grpSpPr>
          <a:xfrm>
            <a:off x="67375" y="5527322"/>
            <a:ext cx="6718435" cy="2520000"/>
            <a:chOff x="0" y="410358"/>
            <a:chExt cx="6858000" cy="130345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AF6C9F3-D8E0-4A30-8A5A-58056DDDFBAE}"/>
                </a:ext>
              </a:extLst>
            </p:cNvPr>
            <p:cNvSpPr/>
            <p:nvPr/>
          </p:nvSpPr>
          <p:spPr>
            <a:xfrm>
              <a:off x="0" y="410358"/>
              <a:ext cx="6858000" cy="212955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○事業効果の検証・分析</a:t>
              </a:r>
              <a:endParaRPr kumimoji="1" lang="en-US" altLang="ja-JP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355129D9-77D5-45C2-9E30-7C92E2BEE3E3}"/>
                </a:ext>
              </a:extLst>
            </p:cNvPr>
            <p:cNvSpPr/>
            <p:nvPr/>
          </p:nvSpPr>
          <p:spPr>
            <a:xfrm>
              <a:off x="0" y="622925"/>
              <a:ext cx="6858000" cy="1090884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効果検証・分析方法等</a:t>
              </a:r>
              <a:endParaRPr kumimoji="1" lang="ja-JP" altLang="en-US" sz="11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E19B4B4-E93E-4BAE-90FF-A607398904DE}"/>
              </a:ext>
            </a:extLst>
          </p:cNvPr>
          <p:cNvGrpSpPr/>
          <p:nvPr/>
        </p:nvGrpSpPr>
        <p:grpSpPr>
          <a:xfrm>
            <a:off x="67376" y="8082281"/>
            <a:ext cx="6718435" cy="1800968"/>
            <a:chOff x="0" y="-430206"/>
            <a:chExt cx="6858000" cy="2162754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3442FAA9-9690-45AC-B00D-155197F1119C}"/>
                </a:ext>
              </a:extLst>
            </p:cNvPr>
            <p:cNvSpPr/>
            <p:nvPr/>
          </p:nvSpPr>
          <p:spPr>
            <a:xfrm>
              <a:off x="0" y="-430206"/>
              <a:ext cx="6858000" cy="384321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○その他</a:t>
              </a:r>
              <a:r>
                <a:rPr kumimoji="1" lang="en-US" altLang="ja-JP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PR</a:t>
              </a:r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ポイント（独自提案など）</a:t>
              </a:r>
              <a:endParaRPr kumimoji="1"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3413EEF8-8CF1-4155-9F0D-5CF5DB46698C}"/>
                </a:ext>
              </a:extLst>
            </p:cNvPr>
            <p:cNvSpPr/>
            <p:nvPr/>
          </p:nvSpPr>
          <p:spPr>
            <a:xfrm>
              <a:off x="0" y="-35803"/>
              <a:ext cx="6858000" cy="1768351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ja-JP" altLang="en-US" sz="12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BC128DA-C293-4CA4-B1CC-E046BBF326D0}"/>
              </a:ext>
            </a:extLst>
          </p:cNvPr>
          <p:cNvGrpSpPr/>
          <p:nvPr/>
        </p:nvGrpSpPr>
        <p:grpSpPr>
          <a:xfrm>
            <a:off x="67376" y="2970356"/>
            <a:ext cx="6718434" cy="2520000"/>
            <a:chOff x="67377" y="551198"/>
            <a:chExt cx="6718434" cy="1341270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1FFC842-3FD9-44DB-A317-5B7C5CCF5F3F}"/>
                </a:ext>
              </a:extLst>
            </p:cNvPr>
            <p:cNvSpPr/>
            <p:nvPr/>
          </p:nvSpPr>
          <p:spPr>
            <a:xfrm>
              <a:off x="67377" y="551198"/>
              <a:ext cx="6718434" cy="184181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○記事制作・掲載</a:t>
              </a:r>
              <a:endParaRPr kumimoji="1"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660B5CA-FD6E-4BAA-B390-52F09AE998CA}"/>
                </a:ext>
              </a:extLst>
            </p:cNvPr>
            <p:cNvSpPr/>
            <p:nvPr/>
          </p:nvSpPr>
          <p:spPr>
            <a:xfrm>
              <a:off x="67377" y="742439"/>
              <a:ext cx="6718434" cy="1150029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</a:t>
              </a:r>
              <a:r>
                <a:rPr kumimoji="1" lang="ja-JP" altLang="en-US" sz="1100" b="1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、取材内容・方法（取材時期、クルー</a:t>
              </a: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体制等）、</a:t>
              </a:r>
              <a:r>
                <a:rPr kumimoji="1" lang="ja-JP" altLang="en-US" sz="1100" b="1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記事制作（ライター情報、具体の記事イメージ等</a:t>
              </a: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）　、記事掲載場所、記事掲載期間等</a:t>
              </a:r>
              <a:endParaRPr kumimoji="1" lang="ja-JP" altLang="en-US" sz="11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862A61D-8B7F-4284-8023-21D94D7B9B36}"/>
              </a:ext>
            </a:extLst>
          </p:cNvPr>
          <p:cNvSpPr/>
          <p:nvPr/>
        </p:nvSpPr>
        <p:spPr>
          <a:xfrm>
            <a:off x="1645920" y="8832238"/>
            <a:ext cx="5006541" cy="942510"/>
          </a:xfrm>
          <a:prstGeom prst="roundRect">
            <a:avLst>
              <a:gd name="adj" fmla="val 10417"/>
            </a:avLst>
          </a:prstGeom>
          <a:solidFill>
            <a:srgbClr val="C5B37F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＜注意事項＞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・各項目の枠の高さの調整は可とするが、指定頁数を超えることは認めない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・文字のポイントは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ポイント以上とする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・各回答欄に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印で記載された内容に関する提案を記載すること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・提出の際は、当枠及び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印の記載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グレーの文字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を消却すること。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26358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171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令和７年度訪日観光オンラインメディアを活用した情報発信事業（欧米豪）　提案の概要　【様式６】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令和５年度石川県・金沢市連携による米国誘客現地ＰＲ事業　提案の概要　【様式●】</dc:title>
  <dc:creator>HW55161</dc:creator>
  <cp:lastModifiedBy>HW55111</cp:lastModifiedBy>
  <cp:revision>23</cp:revision>
  <cp:lastPrinted>2025-07-15T02:24:11Z</cp:lastPrinted>
  <dcterms:created xsi:type="dcterms:W3CDTF">2023-03-02T09:10:25Z</dcterms:created>
  <dcterms:modified xsi:type="dcterms:W3CDTF">2025-07-15T02:42:11Z</dcterms:modified>
</cp:coreProperties>
</file>