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528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35848" y="187893"/>
            <a:ext cx="2965070" cy="433553"/>
          </a:xfrm>
          <a:prstGeom prst="rect">
            <a:avLst/>
          </a:prstGeom>
          <a:solidFill>
            <a:srgbClr val="FFFF00"/>
          </a:solidFill>
          <a:ln w="6096">
            <a:solidFill>
              <a:srgbClr val="000000"/>
            </a:solidFill>
          </a:ln>
        </p:spPr>
        <p:txBody>
          <a:bodyPr vert="horz" wrap="square" lIns="0" tIns="108000" rIns="108000" bIns="10800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375"/>
              </a:spcBef>
            </a:pPr>
            <a:r>
              <a:rPr sz="1400" dirty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締切：</a:t>
            </a:r>
            <a:r>
              <a:rPr sz="1400" spc="55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1</a:t>
            </a:r>
            <a:r>
              <a:rPr sz="1400" dirty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月</a:t>
            </a:r>
            <a:r>
              <a:rPr lang="en-US" sz="1400" spc="55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21</a:t>
            </a:r>
            <a:r>
              <a:rPr sz="1400" spc="-15" dirty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日</a:t>
            </a:r>
            <a:r>
              <a:rPr sz="1400" dirty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（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水</a:t>
            </a:r>
            <a:r>
              <a:rPr sz="1400" dirty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）</a:t>
            </a:r>
            <a:r>
              <a:rPr sz="1400" spc="55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17</a:t>
            </a:r>
            <a:r>
              <a:rPr sz="1400" spc="114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:</a:t>
            </a:r>
            <a:r>
              <a:rPr sz="1400" spc="55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0</a:t>
            </a:r>
            <a:r>
              <a:rPr sz="1400" spc="60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0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5294" y="10011263"/>
            <a:ext cx="6421107" cy="45653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165735" indent="-153035">
              <a:lnSpc>
                <a:spcPct val="100000"/>
              </a:lnSpc>
              <a:spcBef>
                <a:spcPts val="665"/>
              </a:spcBef>
              <a:buSzPct val="91666"/>
              <a:buChar char="■"/>
              <a:tabLst>
                <a:tab pos="165735" algn="l"/>
              </a:tabLst>
            </a:pPr>
            <a:r>
              <a:rPr sz="1100" spc="-195" dirty="0" err="1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その他</a:t>
            </a:r>
            <a:r>
              <a:rPr lang="en-US" sz="1100" spc="-195" dirty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 </a:t>
            </a:r>
            <a:r>
              <a:rPr sz="1100" spc="-195" dirty="0" err="1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添付資料</a:t>
            </a:r>
            <a:endParaRPr sz="1100" dirty="0">
              <a:latin typeface="Meiryo UI" panose="020B0604030504040204" pitchFamily="50" charset="-128"/>
              <a:ea typeface="Meiryo UI" panose="020B0604030504040204" pitchFamily="50" charset="-128"/>
              <a:cs typeface="SimSun"/>
            </a:endParaRPr>
          </a:p>
          <a:p>
            <a:pPr marL="12700" marR="5080" indent="176530">
              <a:lnSpc>
                <a:spcPct val="139200"/>
              </a:lnSpc>
            </a:pPr>
            <a:r>
              <a:rPr sz="1100" spc="-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貴社の</a:t>
            </a:r>
            <a:r>
              <a:rPr sz="1100" spc="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パ</a:t>
            </a:r>
            <a:r>
              <a:rPr sz="1100" spc="10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ン</a:t>
            </a:r>
            <a:r>
              <a:rPr sz="1100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フ</a:t>
            </a:r>
            <a:r>
              <a:rPr sz="1100" spc="-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レッ</a:t>
            </a:r>
            <a:r>
              <a:rPr sz="1100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ト</a:t>
            </a:r>
            <a:r>
              <a:rPr sz="1100" spc="-1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・</a:t>
            </a:r>
            <a:r>
              <a:rPr sz="1100" spc="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カ</a:t>
            </a:r>
            <a:r>
              <a:rPr sz="1100" spc="-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タ</a:t>
            </a:r>
            <a:r>
              <a:rPr sz="1100" spc="-10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ロ</a:t>
            </a:r>
            <a:r>
              <a:rPr sz="1100" spc="-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グや、今回特</a:t>
            </a:r>
            <a:r>
              <a:rPr sz="1100" spc="22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に</a:t>
            </a:r>
            <a:r>
              <a:rPr sz="1100" spc="-10" dirty="0" err="1">
                <a:latin typeface="Meiryo UI" panose="020B0604030504040204" pitchFamily="50" charset="-128"/>
                <a:ea typeface="Meiryo UI" panose="020B0604030504040204" pitchFamily="50" charset="-128"/>
                <a:cs typeface="Verdana"/>
              </a:rPr>
              <a:t>PR</a:t>
            </a:r>
            <a:r>
              <a:rPr sz="1100" spc="-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し</a:t>
            </a:r>
            <a:r>
              <a:rPr sz="1100" spc="-1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た</a:t>
            </a:r>
            <a:r>
              <a:rPr sz="1100" spc="-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い商材の資料等があ</a:t>
            </a:r>
            <a:r>
              <a:rPr sz="1100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り</a:t>
            </a:r>
            <a:r>
              <a:rPr sz="1100" spc="-20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ま</a:t>
            </a:r>
            <a:r>
              <a:rPr sz="1100" spc="-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し</a:t>
            </a:r>
            <a:r>
              <a:rPr sz="1100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たら</a:t>
            </a:r>
            <a:r>
              <a:rPr sz="1100" spc="-10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、</a:t>
            </a:r>
            <a:r>
              <a:rPr sz="1100" spc="-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メールに</a:t>
            </a:r>
            <a:r>
              <a:rPr sz="1100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て</a:t>
            </a:r>
            <a:r>
              <a:rPr sz="1100" spc="-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ご提出願います</a:t>
            </a:r>
            <a:r>
              <a:rPr sz="1100" spc="-10" dirty="0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。</a:t>
            </a:r>
            <a:endParaRPr lang="en-US" sz="1100" spc="600" dirty="0">
              <a:latin typeface="Meiryo UI" panose="020B0604030504040204" pitchFamily="50" charset="-128"/>
              <a:ea typeface="Meiryo UI" panose="020B0604030504040204" pitchFamily="50" charset="-128"/>
              <a:cs typeface="MS UI Gothic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950831"/>
              </p:ext>
            </p:extLst>
          </p:nvPr>
        </p:nvGraphicFramePr>
        <p:xfrm>
          <a:off x="640838" y="2350527"/>
          <a:ext cx="6209035" cy="76402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74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84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45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58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業種</a:t>
                      </a: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（工芸品名）</a:t>
                      </a: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508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47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事業者名</a:t>
                      </a: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635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22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所在地</a:t>
                      </a: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571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100" dirty="0">
                          <a:solidFill>
                            <a:srgbClr val="575757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〒</a:t>
                      </a: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406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58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ご担当者</a:t>
                      </a: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190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(</a:t>
                      </a:r>
                      <a:r>
                        <a:rPr sz="105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氏名</a:t>
                      </a:r>
                      <a:r>
                        <a:rPr 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)</a:t>
                      </a:r>
                      <a:endParaRPr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0" marR="0" marT="0" marB="0"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  <a:p>
                      <a:pPr marL="260350">
                        <a:lnSpc>
                          <a:spcPct val="100000"/>
                        </a:lnSpc>
                      </a:pPr>
                      <a:r>
                        <a:rPr lang="en-US" sz="1050" spc="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(</a:t>
                      </a:r>
                      <a:r>
                        <a:rPr sz="1050" spc="2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所属</a:t>
                      </a:r>
                      <a:r>
                        <a:rPr sz="1050" spc="11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・</a:t>
                      </a:r>
                      <a:r>
                        <a:rPr sz="1050" spc="24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役職</a:t>
                      </a:r>
                      <a:r>
                        <a:rPr lang="en-US" sz="1050" spc="12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)</a:t>
                      </a:r>
                      <a:endParaRPr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5715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814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電話番</a:t>
                      </a:r>
                      <a:r>
                        <a:rPr sz="1100" spc="-1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号</a:t>
                      </a:r>
                      <a:endParaRPr lang="en-US" sz="1100" spc="-1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（</a:t>
                      </a:r>
                      <a:r>
                        <a:rPr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担当者直通</a:t>
                      </a:r>
                      <a:r>
                        <a:rPr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）</a:t>
                      </a:r>
                    </a:p>
                  </a:txBody>
                  <a:tcPr marL="0" marR="0" marT="508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  <a:p>
                      <a:pPr marL="69850" algn="ctr">
                        <a:lnSpc>
                          <a:spcPct val="100000"/>
                        </a:lnSpc>
                      </a:pPr>
                      <a:r>
                        <a:rPr sz="1100" spc="-45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Verdana"/>
                        </a:rPr>
                        <a:t>F</a:t>
                      </a:r>
                      <a:r>
                        <a:rPr sz="1100" spc="-2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Verdana"/>
                        </a:rPr>
                        <a:t>A</a:t>
                      </a:r>
                      <a:r>
                        <a:rPr sz="11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Verdana"/>
                        </a:rPr>
                        <a:t>X</a:t>
                      </a:r>
                      <a:r>
                        <a:rPr sz="11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番</a:t>
                      </a:r>
                      <a:r>
                        <a:rPr sz="1100" spc="-15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号</a:t>
                      </a:r>
                      <a:endParaRPr lang="en-US" sz="1100" spc="-15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  <a:p>
                      <a:pPr marL="69850" algn="ctr">
                        <a:lnSpc>
                          <a:spcPct val="100000"/>
                        </a:lnSpc>
                      </a:pPr>
                      <a:r>
                        <a:rPr lang="zh-CN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（担当者直通）</a:t>
                      </a: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58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75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Verdana"/>
                        </a:rPr>
                        <a:t>E-mail</a:t>
                      </a:r>
                      <a:endParaRPr lang="en-US" sz="1100" spc="75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Verdan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800" spc="75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（担当者直通）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508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6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Verdana"/>
                        </a:rPr>
                        <a:t>H</a:t>
                      </a:r>
                      <a:r>
                        <a:rPr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Verdana"/>
                        </a:rPr>
                        <a:t>P</a:t>
                      </a:r>
                      <a:r>
                        <a:rPr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・</a:t>
                      </a:r>
                      <a:r>
                        <a:rPr sz="1100" spc="-5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Verdana"/>
                        </a:rPr>
                        <a:t>S</a:t>
                      </a:r>
                      <a:r>
                        <a:rPr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Verdana"/>
                        </a:rPr>
                        <a:t>NS</a:t>
                      </a:r>
                      <a:r>
                        <a:rPr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等</a:t>
                      </a:r>
                    </a:p>
                  </a:txBody>
                  <a:tcPr marL="0" marR="0" marT="127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　</a:t>
                      </a: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参加希望回</a:t>
                      </a: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（希望回に〇）</a:t>
                      </a:r>
                      <a:endParaRPr sz="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12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　　　　　　　能登会場　　・　　金沢会場（午前）　　・　　金沢会場（午後）　　</a:t>
                      </a: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783138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marL="111125" algn="ctr">
                        <a:lnSpc>
                          <a:spcPct val="100000"/>
                        </a:lnSpc>
                      </a:pP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出展予</a:t>
                      </a:r>
                      <a:r>
                        <a:rPr lang="ja-JP" altLang="en-US" sz="1100" spc="-15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定</a:t>
                      </a: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商材</a:t>
                      </a:r>
                    </a:p>
                    <a:p>
                      <a:pPr marL="151130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lang="ja-JP" altLang="en-US" sz="1100" spc="114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（主なもの</a:t>
                      </a:r>
                      <a:r>
                        <a:rPr lang="ja-JP" altLang="en-US" sz="1100" spc="21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）</a:t>
                      </a:r>
                      <a:endParaRPr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0" marR="0" marT="69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※</a:t>
                      </a:r>
                      <a:r>
                        <a:rPr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商材ごとに、おおよその価格または価格帯をご記入ください。（例：</a:t>
                      </a:r>
                      <a:r>
                        <a:rPr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5,000</a:t>
                      </a:r>
                      <a:r>
                        <a:rPr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円～</a:t>
                      </a:r>
                      <a:r>
                        <a:rPr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10,000</a:t>
                      </a:r>
                      <a:r>
                        <a:rPr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円程度）</a:t>
                      </a:r>
                      <a:endParaRPr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53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460202"/>
                  </a:ext>
                </a:extLst>
              </a:tr>
              <a:tr h="84582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lang="ja-JP" altLang="ja-JP" sz="1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製品・技術等の</a:t>
                      </a:r>
                      <a:endParaRPr lang="en-US" altLang="ja-JP" sz="1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lang="ja-JP" altLang="ja-JP" sz="1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アピールポイント</a:t>
                      </a: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698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9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53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466903"/>
                  </a:ext>
                </a:extLst>
              </a:tr>
              <a:tr h="878840">
                <a:tc>
                  <a:txBody>
                    <a:bodyPr/>
                    <a:lstStyle/>
                    <a:p>
                      <a:pPr marL="111125" algn="ctr">
                        <a:lnSpc>
                          <a:spcPct val="100000"/>
                        </a:lnSpc>
                      </a:pPr>
                      <a:r>
                        <a:rPr lang="ja-JP" altLang="ja-JP" sz="1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本事業参加の</a:t>
                      </a:r>
                      <a:endParaRPr lang="en-US" altLang="ja-JP" sz="1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11125" algn="ctr">
                        <a:lnSpc>
                          <a:spcPct val="100000"/>
                        </a:lnSpc>
                      </a:pPr>
                      <a:r>
                        <a:rPr lang="ja-JP" altLang="ja-JP" sz="1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動機等</a:t>
                      </a: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190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海外との取引実績がある場合は</a:t>
                      </a: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ご記載ください</a:t>
                      </a:r>
                      <a:endParaRPr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6985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展開国</a:t>
                      </a:r>
                      <a:endParaRPr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直近</a:t>
                      </a:r>
                      <a:r>
                        <a:rPr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1</a:t>
                      </a:r>
                      <a:r>
                        <a:rPr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年の取引規模（卸値ベース）　</a:t>
                      </a: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S UI Gothic"/>
                        </a:rPr>
                        <a:t>　　　　　　　万円</a:t>
                      </a: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S UI Gothic"/>
                      </a:endParaRPr>
                    </a:p>
                  </a:txBody>
                  <a:tcPr marL="0" marR="0" marT="5334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963301"/>
                  </a:ext>
                </a:extLst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631919" y="769545"/>
            <a:ext cx="6233019" cy="919555"/>
          </a:xfrm>
          <a:custGeom>
            <a:avLst/>
            <a:gdLst/>
            <a:ahLst/>
            <a:cxnLst/>
            <a:rect l="l" t="t" r="r" b="b"/>
            <a:pathLst>
              <a:path w="5505450" h="945514">
                <a:moveTo>
                  <a:pt x="157579" y="24"/>
                </a:moveTo>
                <a:lnTo>
                  <a:pt x="107775" y="8064"/>
                </a:lnTo>
                <a:lnTo>
                  <a:pt x="64518" y="30447"/>
                </a:lnTo>
                <a:lnTo>
                  <a:pt x="30405" y="64571"/>
                </a:lnTo>
                <a:lnTo>
                  <a:pt x="8033" y="107834"/>
                </a:lnTo>
                <a:lnTo>
                  <a:pt x="-1" y="157631"/>
                </a:lnTo>
                <a:lnTo>
                  <a:pt x="-1" y="787930"/>
                </a:lnTo>
                <a:lnTo>
                  <a:pt x="8033" y="837727"/>
                </a:lnTo>
                <a:lnTo>
                  <a:pt x="30405" y="880989"/>
                </a:lnTo>
                <a:lnTo>
                  <a:pt x="64518" y="915114"/>
                </a:lnTo>
                <a:lnTo>
                  <a:pt x="107775" y="937497"/>
                </a:lnTo>
                <a:lnTo>
                  <a:pt x="157579" y="945537"/>
                </a:lnTo>
                <a:lnTo>
                  <a:pt x="5347828" y="945537"/>
                </a:lnTo>
                <a:lnTo>
                  <a:pt x="5397625" y="937497"/>
                </a:lnTo>
                <a:lnTo>
                  <a:pt x="5440887" y="915114"/>
                </a:lnTo>
                <a:lnTo>
                  <a:pt x="5475011" y="880989"/>
                </a:lnTo>
                <a:lnTo>
                  <a:pt x="5497395" y="837727"/>
                </a:lnTo>
                <a:lnTo>
                  <a:pt x="5505434" y="787930"/>
                </a:lnTo>
                <a:lnTo>
                  <a:pt x="5505434" y="157631"/>
                </a:lnTo>
                <a:lnTo>
                  <a:pt x="5497395" y="107834"/>
                </a:lnTo>
                <a:lnTo>
                  <a:pt x="5475011" y="64571"/>
                </a:lnTo>
                <a:lnTo>
                  <a:pt x="5440887" y="30447"/>
                </a:lnTo>
                <a:lnTo>
                  <a:pt x="5397625" y="8064"/>
                </a:lnTo>
                <a:lnTo>
                  <a:pt x="5347828" y="24"/>
                </a:lnTo>
                <a:lnTo>
                  <a:pt x="157579" y="24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75744" y="774700"/>
            <a:ext cx="6205012" cy="1539524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665"/>
              </a:spcBef>
            </a:pPr>
            <a:r>
              <a:rPr sz="1200" spc="85" dirty="0" err="1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申込書送付先</a:t>
            </a:r>
            <a:r>
              <a:rPr sz="1200" spc="85" dirty="0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：</a:t>
            </a:r>
            <a:r>
              <a:rPr lang="zh-TW" altLang="en-US" sz="1200" spc="60" dirty="0">
                <a:latin typeface="Meiryo UI" panose="020B0604030504040204" pitchFamily="50" charset="-128"/>
                <a:ea typeface="Meiryo UI" panose="020B0604030504040204" pitchFamily="50" charset="-128"/>
                <a:cs typeface="Microsoft YaHei UI"/>
              </a:rPr>
              <a:t>石川県商工労働部経営支援課伝統産業振興室</a:t>
            </a:r>
            <a:endParaRPr lang="en-US" altLang="zh-TW" sz="1200" spc="60" dirty="0">
              <a:latin typeface="Meiryo UI" panose="020B0604030504040204" pitchFamily="50" charset="-128"/>
              <a:ea typeface="Meiryo UI" panose="020B0604030504040204" pitchFamily="50" charset="-128"/>
              <a:cs typeface="Microsoft YaHei UI"/>
            </a:endParaRPr>
          </a:p>
          <a:p>
            <a:pPr marL="12700" algn="ctr">
              <a:lnSpc>
                <a:spcPct val="100000"/>
              </a:lnSpc>
              <a:spcBef>
                <a:spcPts val="665"/>
              </a:spcBef>
            </a:pPr>
            <a:r>
              <a:rPr lang="ja-JP" altLang="en-US" sz="1200" b="0" i="0" dirty="0">
                <a:solidFill>
                  <a:srgbClr val="22222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〒</a:t>
            </a:r>
            <a:r>
              <a:rPr lang="en-US" altLang="ja-JP" sz="1200" b="0" i="0" dirty="0">
                <a:solidFill>
                  <a:srgbClr val="22222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920-8580</a:t>
            </a:r>
            <a:r>
              <a:rPr lang="ja-JP" altLang="en-US" sz="1200" b="0" i="0" dirty="0">
                <a:solidFill>
                  <a:srgbClr val="22222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　石川県金沢市鞍月</a:t>
            </a:r>
            <a:r>
              <a:rPr lang="en-US" altLang="ja-JP" sz="1200" b="0" i="0" dirty="0">
                <a:solidFill>
                  <a:srgbClr val="22222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b="0" i="0" dirty="0">
                <a:solidFill>
                  <a:srgbClr val="22222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丁目</a:t>
            </a:r>
            <a:r>
              <a:rPr lang="en-US" altLang="ja-JP" sz="1200" b="0" i="0" dirty="0">
                <a:solidFill>
                  <a:srgbClr val="22222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b="0" i="0" dirty="0">
                <a:solidFill>
                  <a:srgbClr val="22222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番地</a:t>
            </a:r>
            <a:endParaRPr sz="1200" dirty="0">
              <a:latin typeface="Meiryo UI" panose="020B0604030504040204" pitchFamily="50" charset="-128"/>
              <a:ea typeface="Meiryo UI" panose="020B0604030504040204" pitchFamily="50" charset="-128"/>
              <a:cs typeface="MS UI Gothic"/>
            </a:endParaRPr>
          </a:p>
          <a:p>
            <a:pPr marL="1079500" indent="-1079500" algn="ctr">
              <a:lnSpc>
                <a:spcPct val="100000"/>
              </a:lnSpc>
              <a:spcBef>
                <a:spcPts val="565"/>
              </a:spcBef>
            </a:pPr>
            <a:r>
              <a:rPr sz="1200" u="sng" spc="15" dirty="0">
                <a:uFill>
                  <a:solidFill>
                    <a:srgbClr val="000000"/>
                  </a:solidFill>
                </a:uFill>
                <a:latin typeface="Meiryo UI" panose="020B0604030504040204" pitchFamily="50" charset="-128"/>
                <a:ea typeface="Meiryo UI" panose="020B0604030504040204" pitchFamily="50" charset="-128"/>
                <a:cs typeface="Verdana"/>
              </a:rPr>
              <a:t>FAX</a:t>
            </a:r>
            <a:r>
              <a:rPr sz="1200" u="sng" spc="15" dirty="0">
                <a:uFill>
                  <a:solidFill>
                    <a:srgbClr val="000000"/>
                  </a:solidFill>
                </a:uFill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：</a:t>
            </a:r>
            <a:r>
              <a:rPr lang="en-US" altLang="ja-JP" sz="1200" u="sng" spc="15" dirty="0">
                <a:uFill>
                  <a:solidFill>
                    <a:srgbClr val="000000"/>
                  </a:solidFill>
                </a:uFill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076-225-1523</a:t>
            </a:r>
            <a:r>
              <a:rPr sz="1200" dirty="0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／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Meiryo UI" panose="020B0604030504040204" pitchFamily="50" charset="-128"/>
                <a:ea typeface="Meiryo UI" panose="020B0604030504040204" pitchFamily="50" charset="-128"/>
                <a:cs typeface="Verdana"/>
              </a:rPr>
              <a:t>E-Mail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：</a:t>
            </a:r>
            <a:r>
              <a:rPr lang="en-US" sz="1200" u="sng" spc="-5" dirty="0">
                <a:uFill>
                  <a:solidFill>
                    <a:srgbClr val="000000"/>
                  </a:solidFill>
                </a:uFill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densan@pref.ishikawa.lg.jp</a:t>
            </a:r>
          </a:p>
          <a:p>
            <a:pPr marL="1079500" indent="-1079500" algn="ctr">
              <a:lnSpc>
                <a:spcPct val="100000"/>
              </a:lnSpc>
              <a:spcBef>
                <a:spcPts val="565"/>
              </a:spcBef>
            </a:pPr>
            <a:endParaRPr sz="600" dirty="0">
              <a:latin typeface="Meiryo UI" panose="020B0604030504040204" pitchFamily="50" charset="-128"/>
              <a:ea typeface="Meiryo UI" panose="020B0604030504040204" pitchFamily="50" charset="-128"/>
              <a:cs typeface="MS UI Gothic"/>
            </a:endParaRPr>
          </a:p>
          <a:p>
            <a:pPr algn="ctr">
              <a:lnSpc>
                <a:spcPct val="100000"/>
              </a:lnSpc>
              <a:spcBef>
                <a:spcPts val="365"/>
              </a:spcBef>
            </a:pPr>
            <a:r>
              <a:rPr lang="en-US" altLang="ja-JP" sz="1400" spc="70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【</a:t>
            </a:r>
            <a:r>
              <a:rPr lang="en-US" sz="1400" spc="70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2</a:t>
            </a:r>
            <a:r>
              <a:rPr lang="ja-JP" altLang="en-US" sz="1400" spc="70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月</a:t>
            </a:r>
            <a:r>
              <a:rPr lang="en-US" sz="1400" spc="70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10</a:t>
            </a:r>
            <a:r>
              <a:rPr lang="ja-JP" altLang="en-US" sz="1400" spc="70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日、</a:t>
            </a:r>
            <a:r>
              <a:rPr lang="en-US" sz="1400" spc="70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12</a:t>
            </a:r>
            <a:r>
              <a:rPr lang="ja-JP" altLang="en-US" sz="1400" spc="70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日開催</a:t>
            </a:r>
            <a:r>
              <a:rPr lang="en-US" altLang="ja-JP" sz="1400" spc="70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】</a:t>
            </a:r>
            <a:r>
              <a:rPr lang="ja-JP" altLang="en-US" sz="1400" spc="70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　</a:t>
            </a:r>
            <a:r>
              <a:rPr lang="ja-JP" altLang="en-US" sz="1400" spc="465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伝統工芸産業の海外展開推進支援事業</a:t>
            </a:r>
          </a:p>
          <a:p>
            <a:pPr algn="ctr">
              <a:lnSpc>
                <a:spcPct val="100000"/>
              </a:lnSpc>
              <a:spcBef>
                <a:spcPts val="365"/>
              </a:spcBef>
            </a:pPr>
            <a:r>
              <a:rPr lang="ja-JP" altLang="en-US" sz="1400" spc="465" dirty="0">
                <a:latin typeface="Meiryo UI" panose="020B0604030504040204" pitchFamily="50" charset="-128"/>
                <a:ea typeface="Meiryo UI" panose="020B0604030504040204" pitchFamily="50" charset="-128"/>
                <a:cs typeface="Lucida Sans Unicode"/>
              </a:rPr>
              <a:t>海外バイヤーとの商談会　</a:t>
            </a:r>
            <a:r>
              <a:rPr lang="ja-JP" altLang="en-US" sz="1400" spc="-15" dirty="0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参加</a:t>
            </a:r>
            <a:r>
              <a:rPr sz="1400" dirty="0" err="1">
                <a:latin typeface="Meiryo UI" panose="020B0604030504040204" pitchFamily="50" charset="-128"/>
                <a:ea typeface="Meiryo UI" panose="020B0604030504040204" pitchFamily="50" charset="-128"/>
                <a:cs typeface="SimSun"/>
              </a:rPr>
              <a:t>申込書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  <a:cs typeface="SimSu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214</Words>
  <Application>Microsoft Office PowerPoint</Application>
  <PresentationFormat>ユーザー設定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Meiryo UI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HW53802</cp:lastModifiedBy>
  <cp:revision>14</cp:revision>
  <dcterms:created xsi:type="dcterms:W3CDTF">2024-10-22T08:58:29Z</dcterms:created>
  <dcterms:modified xsi:type="dcterms:W3CDTF">2026-01-05T04:46:48Z</dcterms:modified>
</cp:coreProperties>
</file>