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8"/>
  </p:notesMasterIdLst>
  <p:handoutMasterIdLst>
    <p:handoutMasterId r:id="rId29"/>
  </p:handoutMasterIdLst>
  <p:sldIdLst>
    <p:sldId id="257" r:id="rId2"/>
    <p:sldId id="304" r:id="rId3"/>
    <p:sldId id="305" r:id="rId4"/>
    <p:sldId id="312" r:id="rId5"/>
    <p:sldId id="323" r:id="rId6"/>
    <p:sldId id="282" r:id="rId7"/>
    <p:sldId id="324" r:id="rId8"/>
    <p:sldId id="314" r:id="rId9"/>
    <p:sldId id="320" r:id="rId10"/>
    <p:sldId id="287" r:id="rId11"/>
    <p:sldId id="292" r:id="rId12"/>
    <p:sldId id="313" r:id="rId13"/>
    <p:sldId id="315" r:id="rId14"/>
    <p:sldId id="311" r:id="rId15"/>
    <p:sldId id="316" r:id="rId16"/>
    <p:sldId id="288" r:id="rId17"/>
    <p:sldId id="283" r:id="rId18"/>
    <p:sldId id="317" r:id="rId19"/>
    <p:sldId id="289" r:id="rId20"/>
    <p:sldId id="318" r:id="rId21"/>
    <p:sldId id="306" r:id="rId22"/>
    <p:sldId id="319" r:id="rId23"/>
    <p:sldId id="285" r:id="rId24"/>
    <p:sldId id="284" r:id="rId25"/>
    <p:sldId id="308" r:id="rId26"/>
    <p:sldId id="291" r:id="rId27"/>
  </p:sldIdLst>
  <p:sldSz cx="9144000" cy="6858000" type="screen4x3"/>
  <p:notesSz cx="6858000" cy="9144000"/>
  <p:defaultTextStyle>
    <a:defPPr>
      <a:defRPr lang="ja-JP"/>
    </a:defPPr>
    <a:lvl1pPr algn="l" rtl="0" fontAlgn="base">
      <a:spcBef>
        <a:spcPct val="0"/>
      </a:spcBef>
      <a:spcAft>
        <a:spcPct val="0"/>
      </a:spcAft>
      <a:defRPr kumimoji="1" sz="3200" kern="1200">
        <a:solidFill>
          <a:schemeClr val="tx1"/>
        </a:solidFill>
        <a:latin typeface="Garamond" pitchFamily="18" charset="0"/>
        <a:ea typeface="ＭＳ Ｐゴシック" pitchFamily="50" charset="-128"/>
        <a:cs typeface="+mn-cs"/>
      </a:defRPr>
    </a:lvl1pPr>
    <a:lvl2pPr marL="457200" algn="l" rtl="0" fontAlgn="base">
      <a:spcBef>
        <a:spcPct val="0"/>
      </a:spcBef>
      <a:spcAft>
        <a:spcPct val="0"/>
      </a:spcAft>
      <a:defRPr kumimoji="1" sz="3200" kern="1200">
        <a:solidFill>
          <a:schemeClr val="tx1"/>
        </a:solidFill>
        <a:latin typeface="Garamond" pitchFamily="18" charset="0"/>
        <a:ea typeface="ＭＳ Ｐゴシック" pitchFamily="50" charset="-128"/>
        <a:cs typeface="+mn-cs"/>
      </a:defRPr>
    </a:lvl2pPr>
    <a:lvl3pPr marL="914400" algn="l" rtl="0" fontAlgn="base">
      <a:spcBef>
        <a:spcPct val="0"/>
      </a:spcBef>
      <a:spcAft>
        <a:spcPct val="0"/>
      </a:spcAft>
      <a:defRPr kumimoji="1" sz="3200" kern="1200">
        <a:solidFill>
          <a:schemeClr val="tx1"/>
        </a:solidFill>
        <a:latin typeface="Garamond" pitchFamily="18" charset="0"/>
        <a:ea typeface="ＭＳ Ｐゴシック" pitchFamily="50" charset="-128"/>
        <a:cs typeface="+mn-cs"/>
      </a:defRPr>
    </a:lvl3pPr>
    <a:lvl4pPr marL="1371600" algn="l" rtl="0" fontAlgn="base">
      <a:spcBef>
        <a:spcPct val="0"/>
      </a:spcBef>
      <a:spcAft>
        <a:spcPct val="0"/>
      </a:spcAft>
      <a:defRPr kumimoji="1" sz="3200" kern="1200">
        <a:solidFill>
          <a:schemeClr val="tx1"/>
        </a:solidFill>
        <a:latin typeface="Garamond" pitchFamily="18" charset="0"/>
        <a:ea typeface="ＭＳ Ｐゴシック" pitchFamily="50" charset="-128"/>
        <a:cs typeface="+mn-cs"/>
      </a:defRPr>
    </a:lvl4pPr>
    <a:lvl5pPr marL="1828800" algn="l" rtl="0" fontAlgn="base">
      <a:spcBef>
        <a:spcPct val="0"/>
      </a:spcBef>
      <a:spcAft>
        <a:spcPct val="0"/>
      </a:spcAft>
      <a:defRPr kumimoji="1" sz="3200" kern="1200">
        <a:solidFill>
          <a:schemeClr val="tx1"/>
        </a:solidFill>
        <a:latin typeface="Garamond" pitchFamily="18" charset="0"/>
        <a:ea typeface="ＭＳ Ｐゴシック" pitchFamily="50" charset="-128"/>
        <a:cs typeface="+mn-cs"/>
      </a:defRPr>
    </a:lvl5pPr>
    <a:lvl6pPr marL="2286000" algn="l" defTabSz="914400" rtl="0" eaLnBrk="1" latinLnBrk="0" hangingPunct="1">
      <a:defRPr kumimoji="1" sz="3200" kern="1200">
        <a:solidFill>
          <a:schemeClr val="tx1"/>
        </a:solidFill>
        <a:latin typeface="Garamond" pitchFamily="18" charset="0"/>
        <a:ea typeface="ＭＳ Ｐゴシック" pitchFamily="50" charset="-128"/>
        <a:cs typeface="+mn-cs"/>
      </a:defRPr>
    </a:lvl6pPr>
    <a:lvl7pPr marL="2743200" algn="l" defTabSz="914400" rtl="0" eaLnBrk="1" latinLnBrk="0" hangingPunct="1">
      <a:defRPr kumimoji="1" sz="3200" kern="1200">
        <a:solidFill>
          <a:schemeClr val="tx1"/>
        </a:solidFill>
        <a:latin typeface="Garamond" pitchFamily="18" charset="0"/>
        <a:ea typeface="ＭＳ Ｐゴシック" pitchFamily="50" charset="-128"/>
        <a:cs typeface="+mn-cs"/>
      </a:defRPr>
    </a:lvl7pPr>
    <a:lvl8pPr marL="3200400" algn="l" defTabSz="914400" rtl="0" eaLnBrk="1" latinLnBrk="0" hangingPunct="1">
      <a:defRPr kumimoji="1" sz="3200" kern="1200">
        <a:solidFill>
          <a:schemeClr val="tx1"/>
        </a:solidFill>
        <a:latin typeface="Garamond" pitchFamily="18" charset="0"/>
        <a:ea typeface="ＭＳ Ｐゴシック" pitchFamily="50" charset="-128"/>
        <a:cs typeface="+mn-cs"/>
      </a:defRPr>
    </a:lvl8pPr>
    <a:lvl9pPr marL="3657600" algn="l" defTabSz="914400" rtl="0" eaLnBrk="1" latinLnBrk="0" hangingPunct="1">
      <a:defRPr kumimoji="1" sz="3200" kern="1200">
        <a:solidFill>
          <a:schemeClr val="tx1"/>
        </a:solidFill>
        <a:latin typeface="Garamond"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990033"/>
    <a:srgbClr val="CC6600"/>
    <a:srgbClr val="FF0000"/>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4" autoAdjust="0"/>
  </p:normalViewPr>
  <p:slideViewPr>
    <p:cSldViewPr>
      <p:cViewPr varScale="1">
        <p:scale>
          <a:sx n="79" d="100"/>
          <a:sy n="79" d="100"/>
        </p:scale>
        <p:origin x="-250"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Microsoft%20Office%20PowerPoint%20&#20869;&#12398;&#12464;&#12521;&#1250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ja-JP"/>
  <c:clrMapOvr bg1="dk2" tx1="lt1" bg2="dk1" tx2="lt2" accent1="accent1" accent2="accent2" accent3="accent3" accent4="accent4" accent5="accent5" accent6="accent6" hlink="hlink" folHlink="folHlink"/>
  <c:chart>
    <c:view3D>
      <c:rAngAx val="1"/>
    </c:view3D>
    <c:plotArea>
      <c:layout/>
      <c:bar3DChart>
        <c:barDir val="col"/>
        <c:grouping val="clustered"/>
        <c:ser>
          <c:idx val="0"/>
          <c:order val="0"/>
          <c:tx>
            <c:strRef>
              <c:f>'[Microsoft Office PowerPoint 内のグラフ]Sheet1'!$A$2</c:f>
              <c:strCache>
                <c:ptCount val="1"/>
                <c:pt idx="0">
                  <c:v>マッチ数(人)</c:v>
                </c:pt>
              </c:strCache>
            </c:strRef>
          </c:tx>
          <c:cat>
            <c:strRef>
              <c:f>'[Microsoft Office PowerPoint 内のグラフ]Sheet1'!$B$1:$H$1</c:f>
              <c:strCache>
                <c:ptCount val="7"/>
                <c:pt idx="0">
                  <c:v>H16</c:v>
                </c:pt>
                <c:pt idx="1">
                  <c:v>H17</c:v>
                </c:pt>
                <c:pt idx="2">
                  <c:v>H18</c:v>
                </c:pt>
                <c:pt idx="3">
                  <c:v>H19</c:v>
                </c:pt>
                <c:pt idx="4">
                  <c:v>H20</c:v>
                </c:pt>
                <c:pt idx="5">
                  <c:v>H21</c:v>
                </c:pt>
                <c:pt idx="6">
                  <c:v>H22</c:v>
                </c:pt>
              </c:strCache>
            </c:strRef>
          </c:cat>
          <c:val>
            <c:numRef>
              <c:f>'[Microsoft Office PowerPoint 内のグラフ]Sheet1'!$B$2:$H$2</c:f>
              <c:numCache>
                <c:formatCode>General</c:formatCode>
                <c:ptCount val="7"/>
                <c:pt idx="0">
                  <c:v>54</c:v>
                </c:pt>
                <c:pt idx="1">
                  <c:v>38</c:v>
                </c:pt>
                <c:pt idx="2">
                  <c:v>20</c:v>
                </c:pt>
                <c:pt idx="3">
                  <c:v>38</c:v>
                </c:pt>
                <c:pt idx="4">
                  <c:v>40</c:v>
                </c:pt>
                <c:pt idx="5">
                  <c:v>39</c:v>
                </c:pt>
                <c:pt idx="6">
                  <c:v>62</c:v>
                </c:pt>
              </c:numCache>
            </c:numRef>
          </c:val>
        </c:ser>
        <c:ser>
          <c:idx val="1"/>
          <c:order val="1"/>
          <c:tx>
            <c:strRef>
              <c:f>'[Microsoft Office PowerPoint 内のグラフ]Sheet1'!$A$3</c:f>
              <c:strCache>
                <c:ptCount val="1"/>
                <c:pt idx="0">
                  <c:v>マッチング率（％）</c:v>
                </c:pt>
              </c:strCache>
            </c:strRef>
          </c:tx>
          <c:cat>
            <c:strRef>
              <c:f>'[Microsoft Office PowerPoint 内のグラフ]Sheet1'!$B$1:$H$1</c:f>
              <c:strCache>
                <c:ptCount val="7"/>
                <c:pt idx="0">
                  <c:v>H16</c:v>
                </c:pt>
                <c:pt idx="1">
                  <c:v>H17</c:v>
                </c:pt>
                <c:pt idx="2">
                  <c:v>H18</c:v>
                </c:pt>
                <c:pt idx="3">
                  <c:v>H19</c:v>
                </c:pt>
                <c:pt idx="4">
                  <c:v>H20</c:v>
                </c:pt>
                <c:pt idx="5">
                  <c:v>H21</c:v>
                </c:pt>
                <c:pt idx="6">
                  <c:v>H22</c:v>
                </c:pt>
              </c:strCache>
            </c:strRef>
          </c:cat>
          <c:val>
            <c:numRef>
              <c:f>'[Microsoft Office PowerPoint 内のグラフ]Sheet1'!$B$3:$H$3</c:f>
              <c:numCache>
                <c:formatCode>General</c:formatCode>
                <c:ptCount val="7"/>
                <c:pt idx="0">
                  <c:v>58.7</c:v>
                </c:pt>
                <c:pt idx="1">
                  <c:v>45.2</c:v>
                </c:pt>
                <c:pt idx="2">
                  <c:v>50</c:v>
                </c:pt>
                <c:pt idx="3">
                  <c:v>95</c:v>
                </c:pt>
                <c:pt idx="4">
                  <c:v>88.9</c:v>
                </c:pt>
                <c:pt idx="5">
                  <c:v>86.7</c:v>
                </c:pt>
                <c:pt idx="6">
                  <c:v>81.599999999999994</c:v>
                </c:pt>
              </c:numCache>
            </c:numRef>
          </c:val>
        </c:ser>
        <c:dLbls/>
        <c:shape val="box"/>
        <c:axId val="107965824"/>
        <c:axId val="50807936"/>
        <c:axId val="0"/>
      </c:bar3DChart>
      <c:catAx>
        <c:axId val="107965824"/>
        <c:scaling>
          <c:orientation val="minMax"/>
        </c:scaling>
        <c:axPos val="b"/>
        <c:tickLblPos val="nextTo"/>
        <c:txPr>
          <a:bodyPr/>
          <a:lstStyle/>
          <a:p>
            <a:pPr>
              <a:defRPr sz="1600"/>
            </a:pPr>
            <a:endParaRPr lang="ja-JP"/>
          </a:p>
        </c:txPr>
        <c:crossAx val="50807936"/>
        <c:crosses val="autoZero"/>
        <c:auto val="1"/>
        <c:lblAlgn val="ctr"/>
        <c:lblOffset val="100"/>
      </c:catAx>
      <c:valAx>
        <c:axId val="50807936"/>
        <c:scaling>
          <c:orientation val="minMax"/>
        </c:scaling>
        <c:axPos val="l"/>
        <c:majorGridlines/>
        <c:numFmt formatCode="General" sourceLinked="1"/>
        <c:tickLblPos val="nextTo"/>
        <c:txPr>
          <a:bodyPr/>
          <a:lstStyle/>
          <a:p>
            <a:pPr>
              <a:defRPr sz="1800"/>
            </a:pPr>
            <a:endParaRPr lang="ja-JP"/>
          </a:p>
        </c:txPr>
        <c:crossAx val="107965824"/>
        <c:crosses val="autoZero"/>
        <c:crossBetween val="between"/>
      </c:valAx>
    </c:plotArea>
    <c:legend>
      <c:legendPos val="r"/>
      <c:layout/>
      <c:txPr>
        <a:bodyPr/>
        <a:lstStyle/>
        <a:p>
          <a:pPr>
            <a:defRPr sz="2000"/>
          </a:pPr>
          <a:endParaRPr lang="ja-JP"/>
        </a:p>
      </c:txPr>
    </c:legend>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DD04F0-40B3-495D-AEB2-731592C4CE33}" type="datetimeFigureOut">
              <a:rPr kumimoji="1" lang="ja-JP" altLang="en-US" smtClean="0"/>
              <a:t>2011/1/28</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F39CF6-0744-48D5-A48A-104C09ED2CEB}"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ltLang="ja-JP"/>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ltLang="ja-JP"/>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ltLang="ja-JP"/>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8FEDEBC-0B64-436B-A8D7-8B42AFD4DC24}" type="slidenum">
              <a:rPr lang="en-US" altLang="ja-JP"/>
              <a:pPr>
                <a:defRPr/>
              </a:pPr>
              <a:t>&lt;#&gt;</a:t>
            </a:fld>
            <a:endParaRPr lang="en-US" altLang="ja-JP"/>
          </a:p>
        </p:txBody>
      </p:sp>
    </p:spTree>
    <p:extLst>
      <p:ext uri="{BB962C8B-B14F-4D97-AF65-F5344CB8AC3E}">
        <p14:creationId xmlns:p14="http://schemas.microsoft.com/office/powerpoint/2010/main" xmlns="" val="2205260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AC15738-7BD1-4F54-94FE-52DE5CBAACFB}" type="slidenum">
              <a:rPr lang="en-US" altLang="ja-JP" smtClean="0"/>
              <a:pPr/>
              <a:t>1</a:t>
            </a:fld>
            <a:endParaRPr lang="en-US" altLang="ja-JP"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p:spPr>
        <p:txBody>
          <a:bodyPr/>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19</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20</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21</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22</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23</a:t>
            </a:fld>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24</a:t>
            </a:fld>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25</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26</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8FEDEBC-0B64-436B-A8D7-8B42AFD4DC24}" type="slidenum">
              <a:rPr lang="en-US" altLang="ja-JP" smtClean="0"/>
              <a:pPr>
                <a:defRPr/>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ja-JP" alt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ja-JP" alt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ja-JP" alt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ja-JP" alt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ja-JP" alt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ja-JP" alt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ja-JP" altLang="en-US"/>
            </a:p>
          </p:txBody>
        </p:sp>
      </p:grpSp>
      <p:sp>
        <p:nvSpPr>
          <p:cNvPr id="22539" name="Rectangle 11"/>
          <p:cNvSpPr>
            <a:spLocks noGrp="1" noChangeArrowheads="1"/>
          </p:cNvSpPr>
          <p:nvPr>
            <p:ph type="ctrTitle" sz="quarter"/>
          </p:nvPr>
        </p:nvSpPr>
        <p:spPr>
          <a:xfrm>
            <a:off x="685800" y="1736725"/>
            <a:ext cx="7772400" cy="1920875"/>
          </a:xfrm>
        </p:spPr>
        <p:txBody>
          <a:bodyPr/>
          <a:lstStyle>
            <a:lvl1pPr>
              <a:defRPr sz="6000"/>
            </a:lvl1pPr>
          </a:lstStyle>
          <a:p>
            <a:r>
              <a:rPr lang="ja-JP" altLang="en-US"/>
              <a:t>マスタ タイトルの書式設定</a:t>
            </a:r>
          </a:p>
        </p:txBody>
      </p:sp>
      <p:sp>
        <p:nvSpPr>
          <p:cNvPr id="2254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ja-JP"/>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ja-JP"/>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EC0D97E-ACFF-48EC-BADA-0A9E637F86A5}"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847B172D-FC4A-4BD8-BAB8-97D291BC4132}" type="slidenum">
              <a:rPr lang="en-US" altLang="ja-JP"/>
              <a:pPr>
                <a:defRPr/>
              </a:pPr>
              <a:t>&lt;#&gt;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8883E71A-26D0-4756-9261-D21B4E7CEBF3}" type="slidenum">
              <a:rPr lang="en-US" altLang="ja-JP"/>
              <a:pPr>
                <a:defRPr/>
              </a:pPr>
              <a:t>&lt;#&gt;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576D6E9A-6B3D-4EA6-BC8C-3A3B03FB0A7E}" type="slidenum">
              <a:rPr lang="en-US" altLang="ja-JP"/>
              <a:pPr>
                <a:defRPr/>
              </a:pPr>
              <a:t>&lt;#&gt;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6E844BFF-15F6-494B-AA15-570D9D0F2E5C}" type="slidenum">
              <a:rPr lang="en-US" altLang="ja-JP"/>
              <a:pPr>
                <a:defRPr/>
              </a:pPr>
              <a:t>&lt;#&gt;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AE91A9B7-3EDF-4CA1-A2BB-6CAB2DEE15D4}" type="slidenum">
              <a:rPr lang="en-US" altLang="ja-JP"/>
              <a:pPr>
                <a:defRPr/>
              </a:pPr>
              <a:t>&lt;#&gt;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3"/>
          <p:cNvSpPr>
            <a:spLocks noGrp="1" noChangeArrowheads="1"/>
          </p:cNvSpPr>
          <p:nvPr>
            <p:ph type="sldNum" sz="quarter" idx="11"/>
          </p:nvPr>
        </p:nvSpPr>
        <p:spPr>
          <a:ln/>
        </p:spPr>
        <p:txBody>
          <a:bodyPr/>
          <a:lstStyle>
            <a:lvl1pPr>
              <a:defRPr/>
            </a:lvl1pPr>
          </a:lstStyle>
          <a:p>
            <a:pPr>
              <a:defRPr/>
            </a:pPr>
            <a:fld id="{6CE376D7-D4DC-47A5-B4E7-E8E5137AF532}" type="slidenum">
              <a:rPr lang="en-US" altLang="ja-JP"/>
              <a:pPr>
                <a:defRPr/>
              </a:pPr>
              <a:t>&lt;#&gt;</a:t>
            </a:fld>
            <a:endParaRPr lang="en-US" altLang="ja-JP"/>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pPr>
              <a:defRPr/>
            </a:pPr>
            <a:fld id="{A0B8C368-7FED-4F66-B6ED-794922F8466A}" type="slidenum">
              <a:rPr lang="en-US" altLang="ja-JP"/>
              <a:pPr>
                <a:defRPr/>
              </a:pPr>
              <a:t>&lt;#&gt;</a:t>
            </a:fld>
            <a:endParaRPr lang="en-US" altLang="ja-JP"/>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3"/>
          <p:cNvSpPr>
            <a:spLocks noGrp="1" noChangeArrowheads="1"/>
          </p:cNvSpPr>
          <p:nvPr>
            <p:ph type="sldNum" sz="quarter" idx="11"/>
          </p:nvPr>
        </p:nvSpPr>
        <p:spPr>
          <a:ln/>
        </p:spPr>
        <p:txBody>
          <a:bodyPr/>
          <a:lstStyle>
            <a:lvl1pPr>
              <a:defRPr/>
            </a:lvl1pPr>
          </a:lstStyle>
          <a:p>
            <a:pPr>
              <a:defRPr/>
            </a:pPr>
            <a:fld id="{0E15D0C5-8434-4BF8-A947-334EC69338EE}" type="slidenum">
              <a:rPr lang="en-US" altLang="ja-JP"/>
              <a:pPr>
                <a:defRPr/>
              </a:pPr>
              <a:t>&lt;#&gt;</a:t>
            </a:fld>
            <a:endParaRPr lang="en-US" altLang="ja-JP"/>
          </a:p>
        </p:txBody>
      </p:sp>
      <p:sp>
        <p:nvSpPr>
          <p:cNvPr id="4"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0A7428C9-452A-4CA6-8B5D-8A4309525D7A}" type="slidenum">
              <a:rPr lang="en-US" altLang="ja-JP"/>
              <a:pPr>
                <a:defRPr/>
              </a:pPr>
              <a:t>&lt;#&gt;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24565F0C-E2B8-4705-9FB6-74FA1C71F3D6}" type="slidenum">
              <a:rPr lang="en-US" altLang="ja-JP"/>
              <a:pPr>
                <a:defRPr/>
              </a:pPr>
              <a:t>&lt;#&gt;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Arial" pitchFamily="34" charset="0"/>
              </a:defRPr>
            </a:lvl1pPr>
          </a:lstStyle>
          <a:p>
            <a:pPr>
              <a:defRPr/>
            </a:pPr>
            <a:endParaRPr lang="en-US" altLang="ja-JP"/>
          </a:p>
        </p:txBody>
      </p:sp>
      <p:sp>
        <p:nvSpPr>
          <p:cNvPr id="2150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pitchFamily="34" charset="0"/>
              </a:defRPr>
            </a:lvl1pPr>
          </a:lstStyle>
          <a:p>
            <a:pPr>
              <a:defRPr/>
            </a:pPr>
            <a:fld id="{19B15459-376F-4DBD-BBA6-3B3C5E79936E}" type="slidenum">
              <a:rPr lang="en-US" altLang="ja-JP"/>
              <a:pPr>
                <a:defRPr/>
              </a:pPr>
              <a:t>&lt;#&gt;</a:t>
            </a:fld>
            <a:endParaRPr lang="en-US" altLang="ja-JP"/>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2151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ja-JP" altLang="en-US"/>
              </a:p>
            </p:txBody>
          </p:sp>
          <p:sp>
            <p:nvSpPr>
              <p:cNvPr id="2151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ja-JP" altLang="en-US"/>
              </a:p>
            </p:txBody>
          </p:sp>
          <p:sp>
            <p:nvSpPr>
              <p:cNvPr id="2151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ja-JP" altLang="en-US"/>
              </a:p>
            </p:txBody>
          </p:sp>
          <p:sp>
            <p:nvSpPr>
              <p:cNvPr id="2151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ja-JP" altLang="en-US"/>
              </a:p>
            </p:txBody>
          </p:sp>
          <p:sp>
            <p:nvSpPr>
              <p:cNvPr id="2151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ja-JP" altLang="en-US"/>
              </a:p>
            </p:txBody>
          </p:sp>
        </p:grpSp>
        <p:sp>
          <p:nvSpPr>
            <p:cNvPr id="2151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ja-JP" altLang="en-US"/>
            </a:p>
          </p:txBody>
        </p:sp>
        <p:sp>
          <p:nvSpPr>
            <p:cNvPr id="2151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ja-JP" altLang="en-US"/>
            </a:p>
          </p:txBody>
        </p:sp>
      </p:grpSp>
      <p:sp>
        <p:nvSpPr>
          <p:cNvPr id="2151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151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Arial" pitchFamily="34" charset="0"/>
              </a:defRPr>
            </a:lvl1pPr>
          </a:lstStyle>
          <a:p>
            <a:pPr>
              <a:defRPr/>
            </a:pPr>
            <a:endParaRPr lang="en-US" altLang="ja-JP"/>
          </a:p>
        </p:txBody>
      </p:sp>
      <p:sp>
        <p:nvSpPr>
          <p:cNvPr id="2151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cSld>
  <p:clrMap bg1="dk2" tx1="lt1" bg2="dk1" tx2="lt2" accent1="accent1" accent2="accent2" accent3="accent3" accent4="accent4" accent5="accent5" accent6="accent6" hlink="hlink" folHlink="folHlink"/>
  <p:sldLayoutIdLst>
    <p:sldLayoutId id="2147483806"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214313" y="714375"/>
            <a:ext cx="8382000" cy="2209800"/>
          </a:xfrm>
        </p:spPr>
        <p:txBody>
          <a:bodyPr/>
          <a:lstStyle/>
          <a:p>
            <a:pPr eaLnBrk="1" hangingPunct="1">
              <a:lnSpc>
                <a:spcPct val="140000"/>
              </a:lnSpc>
              <a:defRPr/>
            </a:pPr>
            <a:r>
              <a:rPr lang="ja-JP" altLang="en-US" sz="4000" dirty="0" smtClean="0">
                <a:solidFill>
                  <a:schemeClr val="hlink"/>
                </a:solidFill>
              </a:rPr>
              <a:t>金沢大学附属病院</a:t>
            </a:r>
            <a:br>
              <a:rPr lang="ja-JP" altLang="en-US" sz="4000" dirty="0" smtClean="0">
                <a:solidFill>
                  <a:schemeClr val="hlink"/>
                </a:solidFill>
              </a:rPr>
            </a:br>
            <a:r>
              <a:rPr lang="ja-JP" altLang="en-US" sz="4000" dirty="0" smtClean="0">
                <a:solidFill>
                  <a:schemeClr val="hlink"/>
                </a:solidFill>
              </a:rPr>
              <a:t>初期</a:t>
            </a:r>
            <a:r>
              <a:rPr lang="ja-JP" altLang="en-US" sz="4000" dirty="0" smtClean="0">
                <a:solidFill>
                  <a:schemeClr val="hlink"/>
                </a:solidFill>
              </a:rPr>
              <a:t>臨床研修プログラム</a:t>
            </a:r>
            <a:r>
              <a:rPr lang="ja-JP" altLang="en-US" sz="4000" dirty="0" smtClean="0">
                <a:solidFill>
                  <a:schemeClr val="hlink"/>
                </a:solidFill>
              </a:rPr>
              <a:t/>
            </a:r>
            <a:br>
              <a:rPr lang="ja-JP" altLang="en-US" sz="4000" dirty="0" smtClean="0">
                <a:solidFill>
                  <a:schemeClr val="hlink"/>
                </a:solidFill>
              </a:rPr>
            </a:br>
            <a:r>
              <a:rPr lang="ja-JP" altLang="en-US" sz="4000" dirty="0" smtClean="0">
                <a:solidFill>
                  <a:schemeClr val="hlink"/>
                </a:solidFill>
              </a:rPr>
              <a:t>説明会</a:t>
            </a:r>
          </a:p>
        </p:txBody>
      </p:sp>
      <p:pic>
        <p:nvPicPr>
          <p:cNvPr id="2050" name="Picture 2" descr="C:\Users\rinsyou\Desktop\図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7744" y="3140968"/>
            <a:ext cx="4724400" cy="329723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1116013" y="692150"/>
            <a:ext cx="6869112" cy="769938"/>
          </a:xfrm>
          <a:prstGeom prst="rect">
            <a:avLst/>
          </a:prstGeom>
          <a:noFill/>
          <a:ln w="9525">
            <a:noFill/>
            <a:miter lim="800000"/>
            <a:headEnd/>
            <a:tailEnd/>
          </a:ln>
          <a:effectLst/>
        </p:spPr>
        <p:txBody>
          <a:bodyPr anchor="ctr"/>
          <a:lstStyle/>
          <a:p>
            <a:pPr algn="ctr">
              <a:defRPr/>
            </a:pPr>
            <a:r>
              <a:rPr lang="ja-JP" altLang="en-US" sz="4400" b="1">
                <a:solidFill>
                  <a:schemeClr val="accent2"/>
                </a:solidFill>
                <a:effectLst>
                  <a:outerShdw blurRad="38100" dist="38100" dir="2700000" algn="tl">
                    <a:srgbClr val="000000"/>
                  </a:outerShdw>
                </a:effectLst>
                <a:latin typeface="ＭＳ Ｐゴシック" pitchFamily="50" charset="-128"/>
              </a:rPr>
              <a:t>北陸の医療体制の特徴</a:t>
            </a:r>
          </a:p>
        </p:txBody>
      </p:sp>
      <p:sp>
        <p:nvSpPr>
          <p:cNvPr id="41989" name="Rectangle 5"/>
          <p:cNvSpPr>
            <a:spLocks noChangeArrowheads="1"/>
          </p:cNvSpPr>
          <p:nvPr/>
        </p:nvSpPr>
        <p:spPr bwMode="auto">
          <a:xfrm>
            <a:off x="457200" y="1752600"/>
            <a:ext cx="8435975" cy="41148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r>
              <a:rPr lang="ja-JP" altLang="en-US" dirty="0">
                <a:effectLst>
                  <a:outerShdw blurRad="38100" dist="38100" dir="2700000" algn="tl">
                    <a:srgbClr val="000000"/>
                  </a:outerShdw>
                </a:effectLst>
                <a:latin typeface="ＭＳ Ｐゴシック" pitchFamily="50" charset="-128"/>
              </a:rPr>
              <a:t>各地域の拠点病院（中核協力病院）に患者</a:t>
            </a:r>
            <a:endParaRPr lang="en-US" altLang="ja-JP" dirty="0">
              <a:effectLst>
                <a:outerShdw blurRad="38100" dist="38100" dir="2700000" algn="tl">
                  <a:srgbClr val="000000"/>
                </a:outerShdw>
              </a:effectLst>
              <a:latin typeface="ＭＳ Ｐゴシック" pitchFamily="50" charset="-128"/>
            </a:endParaRPr>
          </a:p>
          <a:p>
            <a:pPr marL="342900" indent="-342900">
              <a:spcBef>
                <a:spcPct val="20000"/>
              </a:spcBef>
              <a:buClr>
                <a:schemeClr val="hlink"/>
              </a:buClr>
              <a:buSzPct val="70000"/>
              <a:defRPr/>
            </a:pPr>
            <a:r>
              <a:rPr lang="ja-JP" altLang="en-US" dirty="0">
                <a:effectLst>
                  <a:outerShdw blurRad="38100" dist="38100" dir="2700000" algn="tl">
                    <a:srgbClr val="000000"/>
                  </a:outerShdw>
                </a:effectLst>
                <a:latin typeface="ＭＳ Ｐゴシック" pitchFamily="50" charset="-128"/>
              </a:rPr>
              <a:t>　（特に救急の患者）が集中している</a:t>
            </a:r>
          </a:p>
          <a:p>
            <a:pPr marL="342900" indent="-342900">
              <a:spcBef>
                <a:spcPct val="20000"/>
              </a:spcBef>
              <a:buClr>
                <a:schemeClr val="hlink"/>
              </a:buClr>
              <a:buSzPct val="70000"/>
              <a:buFont typeface="Wingdings" pitchFamily="2" charset="2"/>
              <a:buNone/>
              <a:defRPr/>
            </a:pPr>
            <a:r>
              <a:rPr lang="ja-JP" altLang="en-US" dirty="0">
                <a:effectLst>
                  <a:outerShdw blurRad="38100" dist="38100" dir="2700000" algn="tl">
                    <a:srgbClr val="000000"/>
                  </a:outerShdw>
                </a:effectLst>
                <a:latin typeface="ＭＳ Ｐゴシック" pitchFamily="50" charset="-128"/>
              </a:rPr>
              <a:t>	→　症例は豊富であり研修にはうってつけ　</a:t>
            </a:r>
          </a:p>
          <a:p>
            <a:pPr marL="342900" indent="-342900">
              <a:spcBef>
                <a:spcPct val="20000"/>
              </a:spcBef>
              <a:buClr>
                <a:schemeClr val="hlink"/>
              </a:buClr>
              <a:buSzPct val="70000"/>
              <a:buFont typeface="Wingdings" pitchFamily="2" charset="2"/>
              <a:buNone/>
              <a:defRPr/>
            </a:pPr>
            <a:r>
              <a:rPr lang="ja-JP" altLang="en-US" dirty="0">
                <a:effectLst>
                  <a:outerShdw blurRad="38100" dist="38100" dir="2700000" algn="tl">
                    <a:srgbClr val="000000"/>
                  </a:outerShdw>
                </a:effectLst>
                <a:latin typeface="ＭＳ Ｐゴシック" pitchFamily="50" charset="-128"/>
              </a:rPr>
              <a:t>	　　 地域住民の信頼が厚く医療を行いやすい</a:t>
            </a:r>
          </a:p>
          <a:p>
            <a:pPr marL="342900" indent="-342900">
              <a:spcBef>
                <a:spcPct val="20000"/>
              </a:spcBef>
              <a:buClr>
                <a:schemeClr val="hlink"/>
              </a:buClr>
              <a:buSzPct val="70000"/>
              <a:buFont typeface="Wingdings" pitchFamily="2" charset="2"/>
              <a:buNone/>
              <a:defRPr/>
            </a:pPr>
            <a:endParaRPr lang="ja-JP" altLang="en-US" dirty="0">
              <a:effectLst>
                <a:outerShdw blurRad="38100" dist="38100" dir="2700000" algn="tl">
                  <a:srgbClr val="000000"/>
                </a:outerShdw>
              </a:effectLst>
              <a:latin typeface="ＭＳ Ｐゴシック" pitchFamily="50" charset="-128"/>
            </a:endParaRPr>
          </a:p>
          <a:p>
            <a:pPr marL="342900" indent="-342900">
              <a:spcBef>
                <a:spcPct val="20000"/>
              </a:spcBef>
              <a:buClr>
                <a:schemeClr val="hlink"/>
              </a:buClr>
              <a:buSzPct val="70000"/>
              <a:buFont typeface="Wingdings" pitchFamily="2" charset="2"/>
              <a:buChar char="n"/>
              <a:defRPr/>
            </a:pPr>
            <a:r>
              <a:rPr lang="ja-JP" altLang="en-US" dirty="0">
                <a:effectLst>
                  <a:outerShdw blurRad="38100" dist="38100" dir="2700000" algn="tl">
                    <a:srgbClr val="000000"/>
                  </a:outerShdw>
                </a:effectLst>
                <a:latin typeface="ＭＳ Ｐゴシック" pitchFamily="50" charset="-128"/>
              </a:rPr>
              <a:t>金沢大学病院と中核協力病院で研修を受ければ，</a:t>
            </a:r>
            <a:r>
              <a:rPr lang="en-US" altLang="ja-JP" dirty="0">
                <a:effectLst>
                  <a:outerShdw blurRad="38100" dist="38100" dir="2700000" algn="tl">
                    <a:srgbClr val="000000"/>
                  </a:outerShdw>
                </a:effectLst>
                <a:latin typeface="ＭＳ Ｐゴシック" pitchFamily="50" charset="-128"/>
              </a:rPr>
              <a:t>common disease</a:t>
            </a:r>
            <a:r>
              <a:rPr lang="ja-JP" altLang="en-US" dirty="0">
                <a:effectLst>
                  <a:outerShdw blurRad="38100" dist="38100" dir="2700000" algn="tl">
                    <a:srgbClr val="000000"/>
                  </a:outerShdw>
                </a:effectLst>
                <a:latin typeface="ＭＳ Ｐゴシック" pitchFamily="50" charset="-128"/>
              </a:rPr>
              <a:t>から難病まで多様性に富む多くの症例を経験することができる．</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42875" y="733425"/>
            <a:ext cx="5143500" cy="6124575"/>
          </a:xfrm>
          <a:prstGeom prst="rect">
            <a:avLst/>
          </a:prstGeom>
          <a:noFill/>
          <a:ln w="9525">
            <a:noFill/>
            <a:miter lim="800000"/>
            <a:headEnd/>
            <a:tailEnd/>
          </a:ln>
        </p:spPr>
        <p:txBody>
          <a:bodyPr>
            <a:spAutoFit/>
          </a:bodyPr>
          <a:lstStyle/>
          <a:p>
            <a:endParaRPr lang="ja-JP" altLang="en-US" sz="2000"/>
          </a:p>
          <a:p>
            <a:r>
              <a:rPr lang="ja-JP" altLang="en-US"/>
              <a:t>定員　３２名</a:t>
            </a:r>
            <a:endParaRPr lang="en-US" altLang="ja-JP"/>
          </a:p>
          <a:p>
            <a:r>
              <a:rPr lang="ja-JP" altLang="en-US" sz="2000"/>
              <a:t>中核協力型臨床研修病院　　　　　　　　　　　</a:t>
            </a:r>
            <a:endParaRPr lang="en-US" altLang="ja-JP" sz="2000"/>
          </a:p>
          <a:p>
            <a:r>
              <a:rPr lang="ja-JP" altLang="en-US" sz="2000"/>
              <a:t/>
            </a:r>
            <a:br>
              <a:rPr lang="ja-JP" altLang="en-US" sz="2000"/>
            </a:br>
            <a:r>
              <a:rPr lang="ja-JP" altLang="en-US" sz="2000"/>
              <a:t>１ 国立病院機構金沢医療センター </a:t>
            </a:r>
            <a:r>
              <a:rPr lang="en-US" altLang="ja-JP" sz="2000"/>
              <a:t>	</a:t>
            </a:r>
            <a:r>
              <a:rPr lang="ja-JP" altLang="en-US" sz="2000"/>
              <a:t> </a:t>
            </a:r>
            <a:br>
              <a:rPr lang="ja-JP" altLang="en-US" sz="2000"/>
            </a:br>
            <a:r>
              <a:rPr lang="ja-JP" altLang="en-US" sz="2000"/>
              <a:t>２ 石川県立中央病院 　　　　　　　　　</a:t>
            </a:r>
            <a:r>
              <a:rPr lang="en-US" altLang="ja-JP" sz="2000"/>
              <a:t>	</a:t>
            </a:r>
            <a:br>
              <a:rPr lang="en-US" altLang="ja-JP" sz="2000"/>
            </a:br>
            <a:r>
              <a:rPr lang="ja-JP" altLang="en-US" sz="2000"/>
              <a:t>３ 金沢社会保険病院 </a:t>
            </a:r>
            <a:r>
              <a:rPr lang="en-US" altLang="ja-JP" sz="2000"/>
              <a:t>			</a:t>
            </a:r>
            <a:r>
              <a:rPr lang="ja-JP" altLang="en-US" sz="2000"/>
              <a:t/>
            </a:r>
            <a:br>
              <a:rPr lang="ja-JP" altLang="en-US" sz="2000"/>
            </a:br>
            <a:r>
              <a:rPr lang="ja-JP" altLang="en-US" sz="2000"/>
              <a:t>４ 浅ノ川総合病院 </a:t>
            </a:r>
            <a:r>
              <a:rPr lang="en-US" altLang="ja-JP" sz="2000"/>
              <a:t>			</a:t>
            </a:r>
            <a:r>
              <a:rPr lang="ja-JP" altLang="en-US" sz="2000"/>
              <a:t/>
            </a:r>
            <a:br>
              <a:rPr lang="ja-JP" altLang="en-US" sz="2000"/>
            </a:br>
            <a:r>
              <a:rPr lang="ja-JP" altLang="en-US" sz="2000"/>
              <a:t>５ 金沢市立病院 </a:t>
            </a:r>
            <a:r>
              <a:rPr lang="en-US" altLang="ja-JP" sz="2000"/>
              <a:t>				</a:t>
            </a:r>
            <a:r>
              <a:rPr lang="ja-JP" altLang="en-US" sz="2000"/>
              <a:t/>
            </a:r>
            <a:br>
              <a:rPr lang="ja-JP" altLang="en-US" sz="2000"/>
            </a:br>
            <a:r>
              <a:rPr lang="ja-JP" altLang="en-US" sz="2000"/>
              <a:t>６ 石川県済生会金沢病院 </a:t>
            </a:r>
            <a:r>
              <a:rPr lang="en-US" altLang="ja-JP" sz="2000"/>
              <a:t>		</a:t>
            </a:r>
            <a:r>
              <a:rPr lang="ja-JP" altLang="en-US" sz="2000"/>
              <a:t/>
            </a:r>
            <a:br>
              <a:rPr lang="ja-JP" altLang="en-US" sz="2000"/>
            </a:br>
            <a:r>
              <a:rPr lang="ja-JP" altLang="en-US" sz="2000"/>
              <a:t>７ 金沢赤十字病院 </a:t>
            </a:r>
            <a:r>
              <a:rPr lang="en-US" altLang="ja-JP" sz="2000"/>
              <a:t>			</a:t>
            </a:r>
            <a:r>
              <a:rPr lang="ja-JP" altLang="en-US" sz="2000"/>
              <a:t/>
            </a:r>
            <a:br>
              <a:rPr lang="ja-JP" altLang="en-US" sz="2000"/>
            </a:br>
            <a:r>
              <a:rPr lang="ja-JP" altLang="en-US" sz="2000"/>
              <a:t>８ 国家公務員共済組合連合会北陸病院 </a:t>
            </a:r>
            <a:r>
              <a:rPr lang="en-US" altLang="ja-JP" sz="2000"/>
              <a:t>	</a:t>
            </a:r>
            <a:r>
              <a:rPr lang="ja-JP" altLang="en-US" sz="2000"/>
              <a:t/>
            </a:r>
            <a:br>
              <a:rPr lang="ja-JP" altLang="en-US" sz="2000"/>
            </a:br>
            <a:r>
              <a:rPr lang="ja-JP" altLang="en-US" sz="2000"/>
              <a:t>９ 公立松任石川中央病院 </a:t>
            </a:r>
            <a:r>
              <a:rPr lang="en-US" altLang="ja-JP" sz="2000"/>
              <a:t>		</a:t>
            </a:r>
            <a:r>
              <a:rPr lang="ja-JP" altLang="en-US" sz="2000"/>
              <a:t/>
            </a:r>
            <a:br>
              <a:rPr lang="ja-JP" altLang="en-US" sz="2000"/>
            </a:br>
            <a:r>
              <a:rPr lang="ja-JP" altLang="en-US" sz="2000"/>
              <a:t>１０ 芳珠記念病院 </a:t>
            </a:r>
            <a:r>
              <a:rPr lang="en-US" altLang="ja-JP" sz="2000"/>
              <a:t>			</a:t>
            </a:r>
            <a:r>
              <a:rPr lang="ja-JP" altLang="en-US" sz="2000"/>
              <a:t/>
            </a:r>
            <a:br>
              <a:rPr lang="ja-JP" altLang="en-US" sz="2000"/>
            </a:br>
            <a:r>
              <a:rPr lang="ja-JP" altLang="en-US" sz="2000"/>
              <a:t>１１ 小松市民病院 </a:t>
            </a:r>
            <a:r>
              <a:rPr lang="en-US" altLang="ja-JP" sz="2000"/>
              <a:t>			</a:t>
            </a:r>
            <a:r>
              <a:rPr lang="ja-JP" altLang="en-US" sz="2000"/>
              <a:t/>
            </a:r>
            <a:br>
              <a:rPr lang="ja-JP" altLang="en-US" sz="2000"/>
            </a:br>
            <a:r>
              <a:rPr lang="ja-JP" altLang="en-US" sz="2000"/>
              <a:t>１２ 加賀市民病院 </a:t>
            </a:r>
            <a:r>
              <a:rPr lang="en-US" altLang="ja-JP" sz="2000"/>
              <a:t>			</a:t>
            </a:r>
            <a:r>
              <a:rPr lang="ja-JP" altLang="en-US" sz="2000"/>
              <a:t/>
            </a:r>
            <a:br>
              <a:rPr lang="ja-JP" altLang="en-US" sz="2000"/>
            </a:br>
            <a:r>
              <a:rPr lang="ja-JP" altLang="en-US" sz="2000"/>
              <a:t>１３ 公立能登総合病院 </a:t>
            </a:r>
            <a:r>
              <a:rPr lang="en-US" altLang="ja-JP" sz="2000"/>
              <a:t>			</a:t>
            </a:r>
            <a:r>
              <a:rPr lang="ja-JP" altLang="en-US" sz="2000"/>
              <a:t/>
            </a:r>
            <a:br>
              <a:rPr lang="ja-JP" altLang="en-US" sz="2000"/>
            </a:br>
            <a:r>
              <a:rPr lang="ja-JP" altLang="en-US" sz="2000"/>
              <a:t>１４ 恵寿総合病院 </a:t>
            </a:r>
            <a:r>
              <a:rPr lang="en-US" altLang="ja-JP" sz="2000"/>
              <a:t>			</a:t>
            </a:r>
            <a:r>
              <a:rPr lang="ja-JP" altLang="en-US" sz="2000"/>
              <a:t/>
            </a:r>
            <a:br>
              <a:rPr lang="ja-JP" altLang="en-US" sz="2000"/>
            </a:br>
            <a:endParaRPr lang="ja-JP" altLang="en-US" sz="2000"/>
          </a:p>
        </p:txBody>
      </p:sp>
      <p:sp>
        <p:nvSpPr>
          <p:cNvPr id="18435" name="正方形/長方形 1"/>
          <p:cNvSpPr>
            <a:spLocks noChangeArrowheads="1"/>
          </p:cNvSpPr>
          <p:nvPr/>
        </p:nvSpPr>
        <p:spPr bwMode="auto">
          <a:xfrm>
            <a:off x="5072063" y="1457325"/>
            <a:ext cx="4000500" cy="4708525"/>
          </a:xfrm>
          <a:prstGeom prst="rect">
            <a:avLst/>
          </a:prstGeom>
          <a:noFill/>
          <a:ln w="9525">
            <a:noFill/>
            <a:miter lim="800000"/>
            <a:headEnd/>
            <a:tailEnd/>
          </a:ln>
        </p:spPr>
        <p:txBody>
          <a:bodyPr>
            <a:spAutoFit/>
          </a:bodyPr>
          <a:lstStyle/>
          <a:p>
            <a:endParaRPr lang="en-US" altLang="ja-JP" sz="2000"/>
          </a:p>
          <a:p>
            <a:r>
              <a:rPr lang="ja-JP" altLang="en-US" sz="2000"/>
              <a:t/>
            </a:r>
            <a:br>
              <a:rPr lang="ja-JP" altLang="en-US" sz="2000"/>
            </a:br>
            <a:r>
              <a:rPr lang="ja-JP" altLang="en-US" sz="2000"/>
              <a:t>１５ 黒部市民病院 </a:t>
            </a:r>
            <a:r>
              <a:rPr lang="en-US" altLang="ja-JP" sz="2000"/>
              <a:t>		</a:t>
            </a:r>
            <a:r>
              <a:rPr lang="ja-JP" altLang="en-US" sz="2000"/>
              <a:t/>
            </a:r>
            <a:br>
              <a:rPr lang="ja-JP" altLang="en-US" sz="2000"/>
            </a:br>
            <a:r>
              <a:rPr lang="ja-JP" altLang="en-US" sz="2000"/>
              <a:t>１６ 富山市民病院 </a:t>
            </a:r>
            <a:r>
              <a:rPr lang="en-US" altLang="ja-JP" sz="2000"/>
              <a:t>		</a:t>
            </a:r>
            <a:r>
              <a:rPr lang="ja-JP" altLang="en-US" sz="2000"/>
              <a:t/>
            </a:r>
            <a:br>
              <a:rPr lang="ja-JP" altLang="en-US" sz="2000"/>
            </a:br>
            <a:r>
              <a:rPr lang="ja-JP" altLang="en-US" sz="2000"/>
              <a:t>１７ 富山赤十字病院 </a:t>
            </a:r>
            <a:r>
              <a:rPr lang="en-US" altLang="ja-JP" sz="2000"/>
              <a:t>		</a:t>
            </a:r>
            <a:r>
              <a:rPr lang="ja-JP" altLang="en-US" sz="2000"/>
              <a:t/>
            </a:r>
            <a:br>
              <a:rPr lang="ja-JP" altLang="en-US" sz="2000"/>
            </a:br>
            <a:r>
              <a:rPr lang="ja-JP" altLang="en-US" sz="2000"/>
              <a:t>１８ 高岡市民病院 </a:t>
            </a:r>
            <a:r>
              <a:rPr lang="en-US" altLang="ja-JP" sz="2000"/>
              <a:t>		</a:t>
            </a:r>
            <a:r>
              <a:rPr lang="ja-JP" altLang="en-US" sz="2000"/>
              <a:t/>
            </a:r>
            <a:br>
              <a:rPr lang="ja-JP" altLang="en-US" sz="2000"/>
            </a:br>
            <a:r>
              <a:rPr lang="ja-JP" altLang="en-US" sz="2000"/>
              <a:t>１９ 厚生連高岡病院 </a:t>
            </a:r>
            <a:r>
              <a:rPr lang="en-US" altLang="ja-JP" sz="2000"/>
              <a:t>		</a:t>
            </a:r>
            <a:r>
              <a:rPr lang="ja-JP" altLang="en-US" sz="2000"/>
              <a:t/>
            </a:r>
            <a:br>
              <a:rPr lang="ja-JP" altLang="en-US" sz="2000"/>
            </a:br>
            <a:r>
              <a:rPr lang="ja-JP" altLang="en-US" sz="2000"/>
              <a:t>２０ 富山県済生会高岡病院 </a:t>
            </a:r>
            <a:r>
              <a:rPr lang="en-US" altLang="ja-JP" sz="2000"/>
              <a:t>	</a:t>
            </a:r>
            <a:r>
              <a:rPr lang="ja-JP" altLang="en-US" sz="2000"/>
              <a:t/>
            </a:r>
            <a:br>
              <a:rPr lang="ja-JP" altLang="en-US" sz="2000"/>
            </a:br>
            <a:r>
              <a:rPr lang="ja-JP" altLang="en-US" sz="2000"/>
              <a:t>２１ 市立砺波総合病院 </a:t>
            </a:r>
            <a:r>
              <a:rPr lang="en-US" altLang="ja-JP" sz="2000"/>
              <a:t>		</a:t>
            </a:r>
            <a:r>
              <a:rPr lang="ja-JP" altLang="en-US" sz="2000"/>
              <a:t/>
            </a:r>
            <a:br>
              <a:rPr lang="ja-JP" altLang="en-US" sz="2000"/>
            </a:br>
            <a:r>
              <a:rPr lang="ja-JP" altLang="en-US" sz="2000"/>
              <a:t>２２ 福井県立病院 </a:t>
            </a:r>
            <a:r>
              <a:rPr lang="en-US" altLang="ja-JP" sz="2000"/>
              <a:t>		</a:t>
            </a:r>
            <a:br>
              <a:rPr lang="en-US" altLang="ja-JP" sz="2000"/>
            </a:br>
            <a:r>
              <a:rPr lang="ja-JP" altLang="en-US" sz="2000"/>
              <a:t>２３ 福井県済生会病院</a:t>
            </a:r>
            <a:r>
              <a:rPr lang="en-US" altLang="ja-JP" sz="2000"/>
              <a:t>		</a:t>
            </a:r>
            <a:r>
              <a:rPr lang="ja-JP" altLang="en-US" sz="2000"/>
              <a:t/>
            </a:r>
            <a:br>
              <a:rPr lang="ja-JP" altLang="en-US" sz="2000"/>
            </a:br>
            <a:r>
              <a:rPr lang="ja-JP" altLang="en-US" sz="2000"/>
              <a:t>２４ 市立敦賀病院 </a:t>
            </a:r>
            <a:r>
              <a:rPr lang="en-US" altLang="ja-JP" sz="2000"/>
              <a:t>		</a:t>
            </a:r>
            <a:r>
              <a:rPr lang="ja-JP" altLang="en-US" sz="2000"/>
              <a:t/>
            </a:r>
            <a:br>
              <a:rPr lang="ja-JP" altLang="en-US" sz="2000"/>
            </a:br>
            <a:r>
              <a:rPr lang="ja-JP" altLang="en-US" sz="2000"/>
              <a:t>２５ 舞鶴共済病院 </a:t>
            </a:r>
            <a:r>
              <a:rPr lang="en-US" altLang="ja-JP" sz="2000"/>
              <a:t>		</a:t>
            </a:r>
            <a:r>
              <a:rPr lang="ja-JP" altLang="en-US" sz="2000"/>
              <a:t/>
            </a:r>
            <a:br>
              <a:rPr lang="ja-JP" altLang="en-US" sz="2000"/>
            </a:br>
            <a:r>
              <a:rPr lang="ja-JP" altLang="en-US" sz="2000"/>
              <a:t>２６ 横浜栄共済病院</a:t>
            </a:r>
            <a:endParaRPr lang="en-US" altLang="ja-JP" sz="2000"/>
          </a:p>
          <a:p>
            <a:r>
              <a:rPr lang="ja-JP" altLang="en-US" sz="2000"/>
              <a:t>２７ 公立羽咋病院 </a:t>
            </a:r>
            <a:r>
              <a:rPr lang="en-US" altLang="ja-JP" sz="2000"/>
              <a:t>		</a:t>
            </a:r>
          </a:p>
        </p:txBody>
      </p:sp>
      <p:sp>
        <p:nvSpPr>
          <p:cNvPr id="18436" name="テキスト ボックス 3"/>
          <p:cNvSpPr txBox="1">
            <a:spLocks noChangeArrowheads="1"/>
          </p:cNvSpPr>
          <p:nvPr/>
        </p:nvSpPr>
        <p:spPr bwMode="auto">
          <a:xfrm>
            <a:off x="928688" y="357188"/>
            <a:ext cx="7127875" cy="584200"/>
          </a:xfrm>
          <a:prstGeom prst="rect">
            <a:avLst/>
          </a:prstGeom>
          <a:noFill/>
          <a:ln w="9525">
            <a:noFill/>
            <a:miter lim="800000"/>
            <a:headEnd/>
            <a:tailEnd/>
          </a:ln>
        </p:spPr>
        <p:txBody>
          <a:bodyPr wrap="none">
            <a:spAutoFit/>
          </a:bodyPr>
          <a:lstStyle/>
          <a:p>
            <a:r>
              <a:rPr lang="en-US" altLang="ja-JP">
                <a:solidFill>
                  <a:schemeClr val="accent2"/>
                </a:solidFill>
              </a:rPr>
              <a:t>Ⅱ</a:t>
            </a:r>
            <a:r>
              <a:rPr lang="ja-JP" altLang="en-US">
                <a:solidFill>
                  <a:schemeClr val="accent2"/>
                </a:solidFill>
              </a:rPr>
              <a:t>地域医療連携実践コース</a:t>
            </a:r>
            <a:r>
              <a:rPr lang="en-US" altLang="ja-JP">
                <a:solidFill>
                  <a:schemeClr val="accent2"/>
                </a:solidFill>
              </a:rPr>
              <a:t>(</a:t>
            </a:r>
            <a:r>
              <a:rPr lang="ja-JP" altLang="en-US">
                <a:solidFill>
                  <a:schemeClr val="accent2"/>
                </a:solidFill>
              </a:rPr>
              <a:t>たすきがけ</a:t>
            </a:r>
            <a:r>
              <a:rPr lang="en-US" altLang="ja-JP">
                <a:solidFill>
                  <a:schemeClr val="accent2"/>
                </a:solidFil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テキスト ボックス 1"/>
          <p:cNvSpPr txBox="1">
            <a:spLocks noChangeArrowheads="1"/>
          </p:cNvSpPr>
          <p:nvPr/>
        </p:nvSpPr>
        <p:spPr bwMode="auto">
          <a:xfrm>
            <a:off x="631825" y="571500"/>
            <a:ext cx="8139113" cy="6002338"/>
          </a:xfrm>
          <a:prstGeom prst="rect">
            <a:avLst/>
          </a:prstGeom>
          <a:noFill/>
          <a:ln w="9525">
            <a:noFill/>
            <a:miter lim="800000"/>
            <a:headEnd/>
            <a:tailEnd/>
          </a:ln>
        </p:spPr>
        <p:txBody>
          <a:bodyPr wrap="none">
            <a:spAutoFit/>
          </a:bodyPr>
          <a:lstStyle/>
          <a:p>
            <a:pPr algn="ctr"/>
            <a:r>
              <a:rPr lang="ja-JP" altLang="en-US"/>
              <a:t>　専門プログラム</a:t>
            </a:r>
            <a:endParaRPr lang="en-US" altLang="ja-JP"/>
          </a:p>
          <a:p>
            <a:pPr algn="ctr"/>
            <a:r>
              <a:rPr lang="ja-JP" altLang="en-US"/>
              <a:t>～将来なりたい科の決定している人向け～</a:t>
            </a:r>
            <a:endParaRPr lang="en-US" altLang="ja-JP"/>
          </a:p>
          <a:p>
            <a:pPr algn="ctr"/>
            <a:r>
              <a:rPr lang="ja-JP" altLang="en-US"/>
              <a:t>（医局の多大なバックアップ）</a:t>
            </a:r>
            <a:endParaRPr lang="en-US" altLang="ja-JP"/>
          </a:p>
          <a:p>
            <a:pPr algn="ctr"/>
            <a:endParaRPr lang="en-US" altLang="ja-JP"/>
          </a:p>
          <a:p>
            <a:pPr algn="ctr"/>
            <a:r>
              <a:rPr lang="ja-JP" altLang="en-US"/>
              <a:t>必修科目　</a:t>
            </a:r>
            <a:endParaRPr lang="en-US" altLang="ja-JP"/>
          </a:p>
          <a:p>
            <a:pPr algn="ctr"/>
            <a:r>
              <a:rPr lang="ja-JP" altLang="en-US"/>
              <a:t>内科６ヶ月・救急３ヶ月・地域医療１ヶ月は共通</a:t>
            </a:r>
            <a:endParaRPr lang="en-US" altLang="ja-JP"/>
          </a:p>
          <a:p>
            <a:pPr algn="ctr"/>
            <a:endParaRPr lang="en-US" altLang="ja-JP"/>
          </a:p>
          <a:p>
            <a:pPr algn="ctr"/>
            <a:r>
              <a:rPr lang="ja-JP" altLang="en-US">
                <a:solidFill>
                  <a:srgbClr val="FFFF00"/>
                </a:solidFill>
              </a:rPr>
              <a:t>選択必修</a:t>
            </a:r>
            <a:r>
              <a:rPr lang="ja-JP" altLang="en-US"/>
              <a:t>の種類・期間が若干異なる</a:t>
            </a:r>
            <a:endParaRPr lang="en-US" altLang="ja-JP"/>
          </a:p>
          <a:p>
            <a:pPr algn="ctr"/>
            <a:endParaRPr lang="en-US" altLang="ja-JP"/>
          </a:p>
          <a:p>
            <a:pPr algn="ctr"/>
            <a:endParaRPr lang="en-US" altLang="ja-JP"/>
          </a:p>
          <a:p>
            <a:pPr algn="ctr"/>
            <a:r>
              <a:rPr lang="ja-JP" altLang="en-US"/>
              <a:t>その分選択科目の期間が若干異なる</a:t>
            </a:r>
            <a:endParaRPr lang="en-US" altLang="ja-JP"/>
          </a:p>
          <a:p>
            <a:pPr algn="ctr"/>
            <a:endParaRPr lang="ja-JP" altLang="en-US"/>
          </a:p>
        </p:txBody>
      </p:sp>
      <p:sp>
        <p:nvSpPr>
          <p:cNvPr id="3" name="右矢印 2"/>
          <p:cNvSpPr/>
          <p:nvPr/>
        </p:nvSpPr>
        <p:spPr>
          <a:xfrm rot="5400000">
            <a:off x="4360863" y="3568700"/>
            <a:ext cx="477838" cy="484187"/>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右矢印 3"/>
          <p:cNvSpPr/>
          <p:nvPr/>
        </p:nvSpPr>
        <p:spPr>
          <a:xfrm rot="5400000">
            <a:off x="4360863" y="4805363"/>
            <a:ext cx="477837" cy="484187"/>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57188" y="428625"/>
            <a:ext cx="8353425" cy="5140325"/>
          </a:xfrm>
          <a:prstGeom prst="rect">
            <a:avLst/>
          </a:prstGeom>
          <a:noFill/>
          <a:ln w="9525">
            <a:noFill/>
            <a:miter lim="800000"/>
            <a:headEnd/>
            <a:tailEnd/>
          </a:ln>
        </p:spPr>
        <p:txBody>
          <a:bodyPr>
            <a:spAutoFit/>
          </a:bodyPr>
          <a:lstStyle/>
          <a:p>
            <a:r>
              <a:rPr lang="en-US" altLang="ja-JP" dirty="0">
                <a:solidFill>
                  <a:schemeClr val="accent2"/>
                </a:solidFill>
                <a:latin typeface="Arial" pitchFamily="34" charset="0"/>
              </a:rPr>
              <a:t>Ⅲ</a:t>
            </a:r>
            <a:r>
              <a:rPr lang="ja-JP" altLang="en-US" dirty="0">
                <a:solidFill>
                  <a:schemeClr val="accent2"/>
                </a:solidFill>
                <a:latin typeface="Arial" pitchFamily="34" charset="0"/>
              </a:rPr>
              <a:t>内科系専門プログラム</a:t>
            </a:r>
            <a:endParaRPr lang="en-US" altLang="ja-JP" dirty="0">
              <a:solidFill>
                <a:schemeClr val="accent2"/>
              </a:solidFill>
              <a:latin typeface="Arial" pitchFamily="34" charset="0"/>
            </a:endParaRPr>
          </a:p>
          <a:p>
            <a:r>
              <a:rPr lang="ja-JP" altLang="en-US" dirty="0"/>
              <a:t>定員　７名</a:t>
            </a:r>
            <a:endParaRPr lang="ja-JP" altLang="en-US" dirty="0">
              <a:solidFill>
                <a:schemeClr val="accent2"/>
              </a:solidFill>
              <a:latin typeface="Arial" pitchFamily="34" charset="0"/>
            </a:endParaRPr>
          </a:p>
          <a:p>
            <a:r>
              <a:rPr lang="ja-JP" altLang="en-US" sz="2400" dirty="0"/>
              <a:t>将来内科医師</a:t>
            </a:r>
            <a:r>
              <a:rPr lang="en-US" altLang="ja-JP" sz="2400" dirty="0"/>
              <a:t>(</a:t>
            </a:r>
            <a:r>
              <a:rPr lang="zh-CN" altLang="en-US" sz="2400" dirty="0"/>
              <a:t>旧第１</a:t>
            </a:r>
            <a:r>
              <a:rPr lang="ja-JP" altLang="en-US" sz="2400" dirty="0"/>
              <a:t>内科</a:t>
            </a:r>
            <a:r>
              <a:rPr lang="zh-CN" altLang="en-US" sz="2400" dirty="0"/>
              <a:t>，旧第２</a:t>
            </a:r>
            <a:r>
              <a:rPr lang="ja-JP" altLang="en-US" sz="2400" dirty="0"/>
              <a:t>内科</a:t>
            </a:r>
            <a:r>
              <a:rPr lang="zh-CN" altLang="en-US" sz="2400" dirty="0"/>
              <a:t>，</a:t>
            </a:r>
            <a:r>
              <a:rPr lang="ja-JP" altLang="en-US" sz="2400" dirty="0"/>
              <a:t>旧第３内科</a:t>
            </a:r>
            <a:r>
              <a:rPr lang="zh-CN" altLang="en-US" sz="2400" dirty="0"/>
              <a:t>，</a:t>
            </a:r>
            <a:r>
              <a:rPr lang="ja-JP" altLang="en-US" sz="2400" dirty="0"/>
              <a:t>神経内科</a:t>
            </a:r>
            <a:r>
              <a:rPr lang="zh-CN" altLang="en-US" sz="2400" dirty="0"/>
              <a:t>，</a:t>
            </a:r>
            <a:r>
              <a:rPr lang="ja-JP" altLang="en-US" sz="2400" dirty="0"/>
              <a:t>神経科精神科</a:t>
            </a:r>
            <a:r>
              <a:rPr lang="zh-CN" altLang="en-US" sz="2400" dirty="0"/>
              <a:t>，</a:t>
            </a:r>
            <a:r>
              <a:rPr lang="ja-JP" altLang="en-US" sz="2400" dirty="0"/>
              <a:t>放射線科</a:t>
            </a:r>
            <a:r>
              <a:rPr lang="zh-CN" altLang="en-US" sz="2400" dirty="0"/>
              <a:t>，</a:t>
            </a:r>
            <a:r>
              <a:rPr lang="ja-JP" altLang="en-US" sz="2400" dirty="0" smtClean="0"/>
              <a:t>皮膚科，がん高度先進治療センター</a:t>
            </a:r>
            <a:r>
              <a:rPr lang="en-US" altLang="ja-JP" sz="2400" dirty="0" smtClean="0"/>
              <a:t>)</a:t>
            </a:r>
            <a:r>
              <a:rPr lang="ja-JP" altLang="en-US" sz="2400" dirty="0"/>
              <a:t>を目指す医師を対象とし本院を中心に２年間の研修を行い，医学・医療の社会的ニーズに応じた幅広い基本的な内科臨床能力（態度・技能・知識）を修得させるプログラムです。</a:t>
            </a:r>
          </a:p>
          <a:p>
            <a:endParaRPr lang="ja-JP" altLang="en-US" sz="2400" u="sng" dirty="0"/>
          </a:p>
          <a:p>
            <a:r>
              <a:rPr lang="ja-JP" altLang="en-US" sz="2400" dirty="0">
                <a:solidFill>
                  <a:srgbClr val="FFFF00"/>
                </a:solidFill>
                <a:latin typeface="Arial" pitchFamily="34" charset="0"/>
              </a:rPr>
              <a:t>選択必修</a:t>
            </a:r>
            <a:endParaRPr lang="en-US" altLang="ja-JP" sz="2400" dirty="0">
              <a:solidFill>
                <a:srgbClr val="FFFF00"/>
              </a:solidFill>
              <a:latin typeface="Arial" pitchFamily="34" charset="0"/>
            </a:endParaRPr>
          </a:p>
          <a:p>
            <a:r>
              <a:rPr lang="ja-JP" altLang="en-US" sz="2400" dirty="0">
                <a:latin typeface="Arial" pitchFamily="34" charset="0"/>
              </a:rPr>
              <a:t>　</a:t>
            </a:r>
            <a:endParaRPr lang="en-US" altLang="ja-JP" sz="2400" dirty="0">
              <a:latin typeface="Arial" pitchFamily="34" charset="0"/>
            </a:endParaRPr>
          </a:p>
          <a:p>
            <a:r>
              <a:rPr lang="ja-JP" altLang="en-US" sz="2400" dirty="0">
                <a:latin typeface="Arial" pitchFamily="34" charset="0"/>
              </a:rPr>
              <a:t>　</a:t>
            </a:r>
            <a:r>
              <a:rPr lang="ja-JP" altLang="en-US" sz="2400" dirty="0">
                <a:solidFill>
                  <a:srgbClr val="FFFF00"/>
                </a:solidFill>
                <a:latin typeface="Arial" pitchFamily="34" charset="0"/>
              </a:rPr>
              <a:t>２科目以上、３か月</a:t>
            </a:r>
            <a:r>
              <a:rPr lang="ja-JP" altLang="en-US" sz="2400" dirty="0">
                <a:latin typeface="Arial" pitchFamily="34" charset="0"/>
              </a:rPr>
              <a:t>　→　</a:t>
            </a:r>
            <a:r>
              <a:rPr lang="ja-JP" altLang="en-US" sz="2400" dirty="0" smtClean="0">
                <a:latin typeface="Arial" pitchFamily="34" charset="0"/>
              </a:rPr>
              <a:t>選択科目</a:t>
            </a:r>
            <a:r>
              <a:rPr lang="ja-JP" altLang="en-US" sz="2400" dirty="0">
                <a:latin typeface="Arial" pitchFamily="34" charset="0"/>
              </a:rPr>
              <a:t>　</a:t>
            </a:r>
            <a:r>
              <a:rPr lang="en-US" altLang="ja-JP" sz="2400" dirty="0">
                <a:latin typeface="Arial" pitchFamily="34" charset="0"/>
              </a:rPr>
              <a:t>11</a:t>
            </a:r>
            <a:r>
              <a:rPr lang="ja-JP" altLang="en-US" sz="2400" dirty="0">
                <a:latin typeface="Arial" pitchFamily="34" charset="0"/>
              </a:rPr>
              <a:t>ヶ月　</a:t>
            </a:r>
            <a:endParaRPr lang="en-US" altLang="ja-JP" sz="2400" dirty="0">
              <a:latin typeface="Arial" pitchFamily="34" charset="0"/>
            </a:endParaRPr>
          </a:p>
          <a:p>
            <a:endParaRPr lang="en-US" altLang="ja-JP" sz="2400" dirty="0">
              <a:latin typeface="Arial" pitchFamily="34" charset="0"/>
            </a:endParaRPr>
          </a:p>
          <a:p>
            <a:r>
              <a:rPr lang="ja-JP" altLang="en-US" sz="2400" dirty="0">
                <a:latin typeface="Arial" pitchFamily="34" charset="0"/>
              </a:rPr>
              <a:t>　外科　・　麻酔科　・　精神科　・　小児科　・　産婦人科</a:t>
            </a:r>
            <a:endParaRPr lang="en-US" altLang="ja-JP" sz="2400" dirty="0">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357188" y="428625"/>
            <a:ext cx="8353425" cy="6062663"/>
          </a:xfrm>
          <a:prstGeom prst="rect">
            <a:avLst/>
          </a:prstGeom>
          <a:noFill/>
          <a:ln w="9525">
            <a:noFill/>
            <a:miter lim="800000"/>
            <a:headEnd/>
            <a:tailEnd/>
          </a:ln>
        </p:spPr>
        <p:txBody>
          <a:bodyPr>
            <a:spAutoFit/>
          </a:bodyPr>
          <a:lstStyle/>
          <a:p>
            <a:r>
              <a:rPr lang="en-US" altLang="ja-JP">
                <a:solidFill>
                  <a:schemeClr val="accent2"/>
                </a:solidFill>
                <a:latin typeface="Arial" pitchFamily="34" charset="0"/>
              </a:rPr>
              <a:t>Ⅲ</a:t>
            </a:r>
            <a:r>
              <a:rPr lang="ja-JP" altLang="en-US">
                <a:solidFill>
                  <a:schemeClr val="accent2"/>
                </a:solidFill>
                <a:latin typeface="Arial" pitchFamily="34" charset="0"/>
              </a:rPr>
              <a:t>内科系専門プログラム</a:t>
            </a:r>
            <a:endParaRPr lang="en-US" altLang="ja-JP">
              <a:solidFill>
                <a:schemeClr val="accent2"/>
              </a:solidFill>
              <a:latin typeface="Arial" pitchFamily="34" charset="0"/>
            </a:endParaRPr>
          </a:p>
          <a:p>
            <a:r>
              <a:rPr lang="ja-JP" altLang="en-US"/>
              <a:t>定員　７名</a:t>
            </a:r>
            <a:endParaRPr lang="ja-JP" altLang="en-US">
              <a:solidFill>
                <a:schemeClr val="accent2"/>
              </a:solidFill>
              <a:latin typeface="Arial" pitchFamily="34" charset="0"/>
            </a:endParaRPr>
          </a:p>
          <a:p>
            <a:r>
              <a:rPr lang="ja-JP" altLang="en-US" sz="2400"/>
              <a:t>将来内科医師</a:t>
            </a:r>
            <a:r>
              <a:rPr lang="en-US" altLang="ja-JP" sz="2400"/>
              <a:t>(</a:t>
            </a:r>
            <a:r>
              <a:rPr lang="zh-CN" altLang="en-US" sz="2400"/>
              <a:t>旧第１</a:t>
            </a:r>
            <a:r>
              <a:rPr lang="ja-JP" altLang="en-US" sz="2400"/>
              <a:t>内科</a:t>
            </a:r>
            <a:r>
              <a:rPr lang="zh-CN" altLang="en-US" sz="2400"/>
              <a:t>，旧第２</a:t>
            </a:r>
            <a:r>
              <a:rPr lang="ja-JP" altLang="en-US" sz="2400"/>
              <a:t>内科</a:t>
            </a:r>
            <a:r>
              <a:rPr lang="zh-CN" altLang="en-US" sz="2400"/>
              <a:t>，</a:t>
            </a:r>
            <a:r>
              <a:rPr lang="ja-JP" altLang="en-US" sz="2400"/>
              <a:t>旧第３内科</a:t>
            </a:r>
            <a:r>
              <a:rPr lang="zh-CN" altLang="en-US" sz="2400"/>
              <a:t>，</a:t>
            </a:r>
            <a:r>
              <a:rPr lang="ja-JP" altLang="en-US" sz="2400"/>
              <a:t>神経内科</a:t>
            </a:r>
            <a:r>
              <a:rPr lang="zh-CN" altLang="en-US" sz="2400"/>
              <a:t>，</a:t>
            </a:r>
            <a:r>
              <a:rPr lang="ja-JP" altLang="en-US" sz="2400"/>
              <a:t>神経科精神科</a:t>
            </a:r>
            <a:r>
              <a:rPr lang="zh-CN" altLang="en-US" sz="2400"/>
              <a:t>，</a:t>
            </a:r>
            <a:r>
              <a:rPr lang="ja-JP" altLang="en-US" sz="2400"/>
              <a:t>放射線科</a:t>
            </a:r>
            <a:r>
              <a:rPr lang="zh-CN" altLang="en-US" sz="2400"/>
              <a:t>，</a:t>
            </a:r>
            <a:r>
              <a:rPr lang="ja-JP" altLang="en-US" sz="2400"/>
              <a:t>皮膚科</a:t>
            </a:r>
            <a:r>
              <a:rPr lang="en-US" altLang="ja-JP" sz="2400"/>
              <a:t>)</a:t>
            </a:r>
            <a:r>
              <a:rPr lang="ja-JP" altLang="en-US" sz="2400"/>
              <a:t>を目指す医師を対象とし本院を中心に２年間の研修を行い，医学・医療の社会的ニーズに応じた幅広い基本的な内科臨床能力（態度・技能・知識）を修得させるプログラムです。</a:t>
            </a:r>
          </a:p>
          <a:p>
            <a:endParaRPr lang="ja-JP" altLang="en-US" sz="2400" u="sng"/>
          </a:p>
          <a:p>
            <a:r>
              <a:rPr lang="ja-JP" altLang="en-US" sz="2000" u="sng"/>
              <a:t>例</a:t>
            </a:r>
            <a:endParaRPr lang="ja-JP" altLang="en-US" sz="2000"/>
          </a:p>
          <a:p>
            <a:r>
              <a:rPr lang="ja-JP" altLang="en-US" sz="2000"/>
              <a:t>　１年目　</a:t>
            </a:r>
            <a:r>
              <a:rPr lang="ja-JP" altLang="en-US" sz="2000">
                <a:solidFill>
                  <a:srgbClr val="FF66FF"/>
                </a:solidFill>
              </a:rPr>
              <a:t>内科（本院・中核協力型臨床病院）   ６ヶ月</a:t>
            </a:r>
            <a:r>
              <a:rPr lang="ja-JP" altLang="en-US" sz="2000"/>
              <a:t>　</a:t>
            </a:r>
            <a:endParaRPr lang="ja-JP" altLang="en-US" sz="2000">
              <a:solidFill>
                <a:srgbClr val="FF66FF"/>
              </a:solidFill>
            </a:endParaRPr>
          </a:p>
          <a:p>
            <a:r>
              <a:rPr lang="ja-JP" altLang="en-US" sz="2000"/>
              <a:t>　　　　　　</a:t>
            </a:r>
            <a:r>
              <a:rPr lang="ja-JP" altLang="en-US" sz="2000">
                <a:solidFill>
                  <a:srgbClr val="FF66FF"/>
                </a:solidFill>
              </a:rPr>
              <a:t>救急（中核協力型臨床病院） 　　　    ３ヶ月</a:t>
            </a:r>
            <a:endParaRPr lang="en-US" altLang="ja-JP" sz="2000">
              <a:solidFill>
                <a:srgbClr val="FF66FF"/>
              </a:solidFill>
            </a:endParaRPr>
          </a:p>
          <a:p>
            <a:r>
              <a:rPr lang="en-US" altLang="ja-JP" sz="2000"/>
              <a:t>                </a:t>
            </a:r>
            <a:r>
              <a:rPr lang="ja-JP" altLang="en-US" sz="2000">
                <a:solidFill>
                  <a:srgbClr val="FFFF00"/>
                </a:solidFill>
              </a:rPr>
              <a:t>選択必修（中核協力型臨床病院） 　 ３ヶ月</a:t>
            </a:r>
            <a:r>
              <a:rPr lang="ja-JP" altLang="en-US" sz="2000"/>
              <a:t>　　</a:t>
            </a:r>
            <a:endParaRPr lang="en-US" altLang="ja-JP" sz="2000"/>
          </a:p>
          <a:p>
            <a:endParaRPr lang="ja-JP" altLang="en-US" sz="2000"/>
          </a:p>
          <a:p>
            <a:r>
              <a:rPr lang="ja-JP" altLang="en-US" sz="2000"/>
              <a:t>　２年目　選択（本院・他機関）　　　　　　　　　１１ヶ月　 （←　内科）</a:t>
            </a:r>
          </a:p>
          <a:p>
            <a:r>
              <a:rPr lang="ja-JP" altLang="en-US" sz="2000"/>
              <a:t>	 </a:t>
            </a:r>
            <a:r>
              <a:rPr lang="ja-JP" altLang="en-US" sz="2000">
                <a:solidFill>
                  <a:srgbClr val="FF66FF"/>
                </a:solidFill>
              </a:rPr>
              <a:t>地域医療　　　</a:t>
            </a:r>
            <a:r>
              <a:rPr lang="en-US" altLang="ja-JP" sz="2000">
                <a:solidFill>
                  <a:srgbClr val="FF66FF"/>
                </a:solidFill>
              </a:rPr>
              <a:t>	                                 </a:t>
            </a:r>
            <a:r>
              <a:rPr lang="ja-JP" altLang="en-US" sz="2000">
                <a:solidFill>
                  <a:srgbClr val="FF66FF"/>
                </a:solidFill>
              </a:rPr>
              <a:t>１ヶ月</a:t>
            </a:r>
            <a:r>
              <a:rPr lang="ja-JP" altLang="en-US" sz="2000"/>
              <a:t>　</a:t>
            </a:r>
          </a:p>
          <a:p>
            <a:r>
              <a:rPr lang="ja-JP" altLang="en-US" sz="2000"/>
              <a:t>  	</a:t>
            </a:r>
            <a:endParaRPr lang="ja-JP" altLang="en-US" sz="2000">
              <a:latin typeface="Arial" pitchFamily="34" charset="0"/>
            </a:endParaRPr>
          </a:p>
          <a:p>
            <a:endParaRPr lang="en-US" altLang="ja-JP" sz="2000">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57188" y="428625"/>
            <a:ext cx="8353425" cy="5016500"/>
          </a:xfrm>
          <a:prstGeom prst="rect">
            <a:avLst/>
          </a:prstGeom>
          <a:noFill/>
          <a:ln w="9525">
            <a:noFill/>
            <a:miter lim="800000"/>
            <a:headEnd/>
            <a:tailEnd/>
          </a:ln>
        </p:spPr>
        <p:txBody>
          <a:bodyPr>
            <a:spAutoFit/>
          </a:bodyPr>
          <a:lstStyle/>
          <a:p>
            <a:r>
              <a:rPr lang="en-US" altLang="ja-JP">
                <a:solidFill>
                  <a:schemeClr val="accent2"/>
                </a:solidFill>
                <a:latin typeface="Arial" pitchFamily="34" charset="0"/>
              </a:rPr>
              <a:t>Ⅳ</a:t>
            </a:r>
            <a:r>
              <a:rPr lang="ja-JP" altLang="en-US">
                <a:solidFill>
                  <a:schemeClr val="accent2"/>
                </a:solidFill>
                <a:latin typeface="Arial" pitchFamily="34" charset="0"/>
              </a:rPr>
              <a:t>外科系専門プログラム</a:t>
            </a:r>
            <a:endParaRPr lang="en-US" altLang="ja-JP">
              <a:solidFill>
                <a:schemeClr val="accent2"/>
              </a:solidFill>
              <a:latin typeface="Arial" pitchFamily="34" charset="0"/>
            </a:endParaRPr>
          </a:p>
          <a:p>
            <a:r>
              <a:rPr lang="ja-JP" altLang="en-US"/>
              <a:t>定員　２５名</a:t>
            </a:r>
            <a:endParaRPr lang="ja-JP" altLang="en-US">
              <a:solidFill>
                <a:schemeClr val="accent2"/>
              </a:solidFill>
              <a:latin typeface="Arial" pitchFamily="34" charset="0"/>
            </a:endParaRPr>
          </a:p>
          <a:p>
            <a:r>
              <a:rPr lang="ja-JP" altLang="en-US" sz="2400"/>
              <a:t>将来外科系</a:t>
            </a:r>
            <a:r>
              <a:rPr lang="en-US" altLang="ja-JP" sz="2400"/>
              <a:t>(</a:t>
            </a:r>
            <a:r>
              <a:rPr lang="zh-CN" altLang="en-US" sz="2400"/>
              <a:t>旧第１外科，旧第２外科，整形外科，泌尿器科，眼科，耳鼻咽喉科，脳神経外科</a:t>
            </a:r>
            <a:r>
              <a:rPr lang="en-US" altLang="ja-JP" sz="2400"/>
              <a:t>)</a:t>
            </a:r>
            <a:r>
              <a:rPr lang="ja-JP" altLang="en-US" sz="2400"/>
              <a:t>を目指す医師を対象とし本院を中心に２年間の研修を行い，医学・医療の社会的ニーズに応じた幅広い基本的な外科臨床能力（態度・技能・知識）を修得させるプログラムです。</a:t>
            </a:r>
            <a:endParaRPr lang="en-US" altLang="ja-JP" sz="2400"/>
          </a:p>
          <a:p>
            <a:endParaRPr lang="en-US" altLang="ja-JP" sz="2400"/>
          </a:p>
          <a:p>
            <a:r>
              <a:rPr lang="ja-JP" altLang="en-US" sz="2400">
                <a:latin typeface="Arial" pitchFamily="34" charset="0"/>
              </a:rPr>
              <a:t>選択必修</a:t>
            </a:r>
            <a:endParaRPr lang="en-US" altLang="ja-JP" sz="2400">
              <a:latin typeface="Arial" pitchFamily="34" charset="0"/>
            </a:endParaRPr>
          </a:p>
          <a:p>
            <a:r>
              <a:rPr lang="ja-JP" altLang="en-US" sz="2400">
                <a:latin typeface="Arial" pitchFamily="34" charset="0"/>
              </a:rPr>
              <a:t>　</a:t>
            </a:r>
            <a:endParaRPr lang="en-US" altLang="ja-JP" sz="2400">
              <a:latin typeface="Arial" pitchFamily="34" charset="0"/>
            </a:endParaRPr>
          </a:p>
          <a:p>
            <a:r>
              <a:rPr lang="ja-JP" altLang="en-US" sz="2400">
                <a:latin typeface="Arial" pitchFamily="34" charset="0"/>
              </a:rPr>
              <a:t>　外科系３ヶ月、麻酔科２ヶ月　→　選択科目９カ月</a:t>
            </a:r>
            <a:endParaRPr lang="en-US" altLang="ja-JP" sz="2400">
              <a:latin typeface="Arial" pitchFamily="34" charset="0"/>
            </a:endParaRPr>
          </a:p>
          <a:p>
            <a:r>
              <a:rPr lang="ja-JP" altLang="en-US" sz="2000"/>
              <a:t>	</a:t>
            </a:r>
            <a:endParaRPr lang="ja-JP" altLang="en-US" sz="2000">
              <a:latin typeface="Arial" pitchFamily="34" charset="0"/>
            </a:endParaRPr>
          </a:p>
          <a:p>
            <a:endParaRPr lang="en-US" altLang="ja-JP" sz="2000">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57188" y="428625"/>
            <a:ext cx="8353425" cy="5754688"/>
          </a:xfrm>
          <a:prstGeom prst="rect">
            <a:avLst/>
          </a:prstGeom>
          <a:noFill/>
          <a:ln w="9525">
            <a:noFill/>
            <a:miter lim="800000"/>
            <a:headEnd/>
            <a:tailEnd/>
          </a:ln>
        </p:spPr>
        <p:txBody>
          <a:bodyPr>
            <a:spAutoFit/>
          </a:bodyPr>
          <a:lstStyle/>
          <a:p>
            <a:r>
              <a:rPr lang="en-US" altLang="ja-JP">
                <a:solidFill>
                  <a:schemeClr val="accent2"/>
                </a:solidFill>
                <a:latin typeface="Arial" pitchFamily="34" charset="0"/>
              </a:rPr>
              <a:t>Ⅳ</a:t>
            </a:r>
            <a:r>
              <a:rPr lang="ja-JP" altLang="en-US">
                <a:solidFill>
                  <a:schemeClr val="accent2"/>
                </a:solidFill>
                <a:latin typeface="Arial" pitchFamily="34" charset="0"/>
              </a:rPr>
              <a:t>外科系専門プログラム</a:t>
            </a:r>
            <a:endParaRPr lang="en-US" altLang="ja-JP">
              <a:solidFill>
                <a:schemeClr val="accent2"/>
              </a:solidFill>
              <a:latin typeface="Arial" pitchFamily="34" charset="0"/>
            </a:endParaRPr>
          </a:p>
          <a:p>
            <a:r>
              <a:rPr lang="ja-JP" altLang="en-US"/>
              <a:t>定員　２５名</a:t>
            </a:r>
            <a:endParaRPr lang="ja-JP" altLang="en-US">
              <a:solidFill>
                <a:schemeClr val="accent2"/>
              </a:solidFill>
              <a:latin typeface="Arial" pitchFamily="34" charset="0"/>
            </a:endParaRPr>
          </a:p>
          <a:p>
            <a:r>
              <a:rPr lang="ja-JP" altLang="en-US" sz="2400"/>
              <a:t>将来外科系</a:t>
            </a:r>
            <a:r>
              <a:rPr lang="en-US" altLang="ja-JP" sz="2400"/>
              <a:t>(</a:t>
            </a:r>
            <a:r>
              <a:rPr lang="zh-CN" altLang="en-US" sz="2400"/>
              <a:t>旧第１外科，旧第２外科，整形外科，泌尿器科，眼科，耳鼻咽喉科，脳神経外科</a:t>
            </a:r>
            <a:r>
              <a:rPr lang="en-US" altLang="ja-JP" sz="2400"/>
              <a:t>)</a:t>
            </a:r>
            <a:r>
              <a:rPr lang="ja-JP" altLang="en-US" sz="2400"/>
              <a:t>を目指す医師を対象とし本院を中心に２年間の研修を行い，医学・医療の社会的ニーズに応じた幅広い基本的な外科臨床能力（態度・技能・知識）を修得させるプログラムです。</a:t>
            </a:r>
          </a:p>
          <a:p>
            <a:endParaRPr lang="ja-JP" altLang="en-US" sz="2400" u="sng"/>
          </a:p>
          <a:p>
            <a:r>
              <a:rPr lang="ja-JP" altLang="en-US" sz="2000" u="sng"/>
              <a:t>例</a:t>
            </a:r>
            <a:endParaRPr lang="ja-JP" altLang="en-US" sz="2000"/>
          </a:p>
          <a:p>
            <a:r>
              <a:rPr lang="ja-JP" altLang="en-US" sz="2000"/>
              <a:t>　１年目　</a:t>
            </a:r>
            <a:r>
              <a:rPr lang="ja-JP" altLang="en-US" sz="2000">
                <a:solidFill>
                  <a:srgbClr val="FFFF00"/>
                </a:solidFill>
              </a:rPr>
              <a:t>外科（本院）　　　　　	　　　　　　　３ヶ月</a:t>
            </a:r>
            <a:r>
              <a:rPr lang="ja-JP" altLang="en-US" sz="2000"/>
              <a:t>　</a:t>
            </a:r>
          </a:p>
          <a:p>
            <a:r>
              <a:rPr lang="ja-JP" altLang="en-US" sz="2000"/>
              <a:t>　　　　　　</a:t>
            </a:r>
            <a:r>
              <a:rPr lang="ja-JP" altLang="en-US" sz="2000">
                <a:solidFill>
                  <a:srgbClr val="FF66FF"/>
                </a:solidFill>
              </a:rPr>
              <a:t>内科（中核協力型臨床病院）　　　　  ６ヶ月</a:t>
            </a:r>
          </a:p>
          <a:p>
            <a:r>
              <a:rPr lang="ja-JP" altLang="en-US" sz="2000">
                <a:solidFill>
                  <a:srgbClr val="FF66FF"/>
                </a:solidFill>
              </a:rPr>
              <a:t>　　　　　　救急（中核協力型臨床病院） 　　　    ３ヶ月</a:t>
            </a:r>
            <a:endParaRPr lang="en-US" altLang="ja-JP" sz="2000"/>
          </a:p>
          <a:p>
            <a:endParaRPr lang="ja-JP" altLang="en-US" sz="2000"/>
          </a:p>
          <a:p>
            <a:r>
              <a:rPr lang="ja-JP" altLang="en-US" sz="2000"/>
              <a:t>　２年目　選択（本院・他機関）　　　　　	　  ９ヶ月　（←　外科）</a:t>
            </a:r>
            <a:endParaRPr lang="en-US" altLang="ja-JP" sz="2000"/>
          </a:p>
          <a:p>
            <a:r>
              <a:rPr lang="ja-JP" altLang="en-US" sz="2000"/>
              <a:t>　　　　　　</a:t>
            </a:r>
            <a:r>
              <a:rPr lang="ja-JP" altLang="en-US" sz="2000">
                <a:solidFill>
                  <a:srgbClr val="FFFF00"/>
                </a:solidFill>
              </a:rPr>
              <a:t>麻酔科（本院）　　　　　　　　　　　　　  ２ヶ月</a:t>
            </a:r>
            <a:r>
              <a:rPr lang="ja-JP" altLang="en-US" sz="2000"/>
              <a:t>　　</a:t>
            </a:r>
          </a:p>
          <a:p>
            <a:r>
              <a:rPr lang="ja-JP" altLang="en-US" sz="2000"/>
              <a:t>	 </a:t>
            </a:r>
            <a:r>
              <a:rPr lang="ja-JP" altLang="en-US" sz="2000">
                <a:solidFill>
                  <a:srgbClr val="FF66FF"/>
                </a:solidFill>
              </a:rPr>
              <a:t>地域医療　　　</a:t>
            </a:r>
            <a:r>
              <a:rPr lang="en-US" altLang="ja-JP" sz="2000">
                <a:solidFill>
                  <a:srgbClr val="FF66FF"/>
                </a:solidFill>
              </a:rPr>
              <a:t>	                                 </a:t>
            </a:r>
            <a:r>
              <a:rPr lang="ja-JP" altLang="en-US" sz="2000">
                <a:solidFill>
                  <a:srgbClr val="FF66FF"/>
                </a:solidFill>
              </a:rPr>
              <a:t>１ヶ月</a:t>
            </a:r>
            <a:r>
              <a:rPr lang="ja-JP" altLang="en-US" sz="200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23850" y="549275"/>
            <a:ext cx="8135938" cy="6062663"/>
          </a:xfrm>
          <a:prstGeom prst="rect">
            <a:avLst/>
          </a:prstGeom>
          <a:noFill/>
          <a:ln w="9525">
            <a:noFill/>
            <a:miter lim="800000"/>
            <a:headEnd/>
            <a:tailEnd/>
          </a:ln>
        </p:spPr>
        <p:txBody>
          <a:bodyPr>
            <a:spAutoFit/>
          </a:bodyPr>
          <a:lstStyle/>
          <a:p>
            <a:pPr>
              <a:defRPr/>
            </a:pPr>
            <a:r>
              <a:rPr lang="en-US" altLang="ja-JP" dirty="0">
                <a:solidFill>
                  <a:schemeClr val="accent2"/>
                </a:solidFill>
                <a:latin typeface="Arial" pitchFamily="34" charset="0"/>
                <a:cs typeface="Arial" pitchFamily="34" charset="0"/>
              </a:rPr>
              <a:t>Ⅴ</a:t>
            </a:r>
            <a:r>
              <a:rPr lang="ja-JP" altLang="en-US" dirty="0">
                <a:solidFill>
                  <a:schemeClr val="accent2"/>
                </a:solidFill>
              </a:rPr>
              <a:t>麻酔科専門プログラム</a:t>
            </a:r>
            <a:endParaRPr lang="ja-JP" altLang="en-US" dirty="0">
              <a:latin typeface="Arial" pitchFamily="34" charset="0"/>
            </a:endParaRPr>
          </a:p>
          <a:p>
            <a:pPr>
              <a:defRPr/>
            </a:pPr>
            <a:r>
              <a:rPr lang="ja-JP" altLang="en-US" dirty="0"/>
              <a:t>定員　２名</a:t>
            </a:r>
            <a:endParaRPr lang="ja-JP" altLang="en-US" dirty="0">
              <a:solidFill>
                <a:schemeClr val="accent2"/>
              </a:solidFill>
              <a:latin typeface="Arial" pitchFamily="34" charset="0"/>
            </a:endParaRPr>
          </a:p>
          <a:p>
            <a:pPr>
              <a:defRPr/>
            </a:pPr>
            <a:endParaRPr lang="ja-JP" altLang="en-US" dirty="0">
              <a:latin typeface="Arial" pitchFamily="34" charset="0"/>
            </a:endParaRPr>
          </a:p>
          <a:p>
            <a:pPr>
              <a:defRPr/>
            </a:pPr>
            <a:r>
              <a:rPr lang="ja-JP" altLang="en-US" sz="2400" dirty="0">
                <a:latin typeface="Arial" pitchFamily="34" charset="0"/>
              </a:rPr>
              <a:t>将来麻酔科医を目指す医師を対象とし本院で２年間の研修を行い，基本的な診療能力を身に付けるとともに，将来の麻酔科専門医としての基礎的能力を身に付けさせるプログラムです。</a:t>
            </a:r>
          </a:p>
          <a:p>
            <a:pPr>
              <a:defRPr/>
            </a:pPr>
            <a:endParaRPr lang="ja-JP" altLang="en-US" sz="2400" dirty="0">
              <a:latin typeface="Arial" pitchFamily="34" charset="0"/>
            </a:endParaRPr>
          </a:p>
          <a:p>
            <a:pPr>
              <a:defRPr/>
            </a:pPr>
            <a:endParaRPr lang="ja-JP" altLang="en-US" sz="2000" u="sng" dirty="0"/>
          </a:p>
          <a:p>
            <a:pPr>
              <a:defRPr/>
            </a:pPr>
            <a:r>
              <a:rPr lang="ja-JP" altLang="en-US" sz="2400" dirty="0">
                <a:latin typeface="Arial" pitchFamily="34" charset="0"/>
              </a:rPr>
              <a:t>選択必修</a:t>
            </a:r>
            <a:endParaRPr lang="en-US" altLang="ja-JP" sz="2400" dirty="0">
              <a:latin typeface="Arial" pitchFamily="34" charset="0"/>
            </a:endParaRPr>
          </a:p>
          <a:p>
            <a:pPr>
              <a:defRPr/>
            </a:pPr>
            <a:r>
              <a:rPr lang="ja-JP" altLang="en-US" sz="2400" dirty="0">
                <a:latin typeface="Arial" pitchFamily="34" charset="0"/>
              </a:rPr>
              <a:t>　</a:t>
            </a:r>
            <a:endParaRPr lang="en-US" altLang="ja-JP" sz="2400" dirty="0">
              <a:latin typeface="Arial" pitchFamily="34" charset="0"/>
            </a:endParaRPr>
          </a:p>
          <a:p>
            <a:pPr>
              <a:defRPr/>
            </a:pPr>
            <a:r>
              <a:rPr lang="ja-JP" altLang="en-US" sz="2400" dirty="0">
                <a:latin typeface="Arial" pitchFamily="34" charset="0"/>
              </a:rPr>
              <a:t>　麻酔科３か月　１科目</a:t>
            </a:r>
            <a:r>
              <a:rPr lang="en-US" altLang="ja-JP" sz="2400" dirty="0">
                <a:latin typeface="Arial" pitchFamily="34" charset="0"/>
              </a:rPr>
              <a:t>1</a:t>
            </a:r>
            <a:r>
              <a:rPr lang="ja-JP" altLang="en-US" sz="2400" dirty="0">
                <a:latin typeface="Arial" pitchFamily="34" charset="0"/>
              </a:rPr>
              <a:t>ヶ月選択　→　</a:t>
            </a:r>
            <a:r>
              <a:rPr lang="ja-JP" altLang="en-US" sz="2400" dirty="0" smtClean="0">
                <a:latin typeface="Arial" pitchFamily="34" charset="0"/>
              </a:rPr>
              <a:t>選択科目</a:t>
            </a:r>
            <a:r>
              <a:rPr lang="ja-JP" altLang="en-US" sz="2400" dirty="0">
                <a:latin typeface="Arial" pitchFamily="34" charset="0"/>
              </a:rPr>
              <a:t>　</a:t>
            </a:r>
            <a:r>
              <a:rPr lang="en-US" altLang="ja-JP" sz="2400" dirty="0">
                <a:latin typeface="Arial" pitchFamily="34" charset="0"/>
              </a:rPr>
              <a:t>10</a:t>
            </a:r>
            <a:r>
              <a:rPr lang="ja-JP" altLang="en-US" sz="2400" dirty="0">
                <a:latin typeface="Arial" pitchFamily="34" charset="0"/>
              </a:rPr>
              <a:t>ヶ月　</a:t>
            </a:r>
            <a:endParaRPr lang="en-US" altLang="ja-JP" sz="2400" dirty="0">
              <a:latin typeface="Arial" pitchFamily="34" charset="0"/>
            </a:endParaRPr>
          </a:p>
          <a:p>
            <a:pPr>
              <a:defRPr/>
            </a:pPr>
            <a:endParaRPr lang="en-US" altLang="ja-JP" sz="2400" dirty="0">
              <a:latin typeface="Arial" pitchFamily="34" charset="0"/>
            </a:endParaRPr>
          </a:p>
          <a:p>
            <a:pPr>
              <a:defRPr/>
            </a:pPr>
            <a:r>
              <a:rPr lang="ja-JP" altLang="en-US" sz="2400" dirty="0">
                <a:latin typeface="Arial" pitchFamily="34" charset="0"/>
              </a:rPr>
              <a:t>　外科　・</a:t>
            </a:r>
            <a:r>
              <a:rPr lang="ja-JP" altLang="en-US" sz="2400" dirty="0">
                <a:solidFill>
                  <a:schemeClr val="accent3">
                    <a:lumMod val="50000"/>
                  </a:schemeClr>
                </a:solidFill>
                <a:latin typeface="Arial" pitchFamily="34" charset="0"/>
              </a:rPr>
              <a:t>　麻酔科　</a:t>
            </a:r>
            <a:r>
              <a:rPr lang="ja-JP" altLang="en-US" sz="2400" dirty="0">
                <a:latin typeface="Arial" pitchFamily="34" charset="0"/>
              </a:rPr>
              <a:t>・　精神科　・　小児科　・　産婦人科</a:t>
            </a:r>
            <a:endParaRPr lang="en-US" altLang="ja-JP" sz="2400" dirty="0">
              <a:latin typeface="Arial" pitchFamily="34" charset="0"/>
            </a:endParaRPr>
          </a:p>
          <a:p>
            <a:pPr>
              <a:defRPr/>
            </a:pPr>
            <a:endParaRPr lang="ja-JP" altLang="en-US" sz="2000" dirty="0">
              <a:latin typeface="Arial" pitchFamily="34" charset="0"/>
            </a:endParaRPr>
          </a:p>
          <a:p>
            <a:pPr>
              <a:defRPr/>
            </a:pPr>
            <a:endParaRPr lang="en-US" altLang="ja-JP" sz="3600" dirty="0">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323850" y="549275"/>
            <a:ext cx="8135938" cy="6062663"/>
          </a:xfrm>
          <a:prstGeom prst="rect">
            <a:avLst/>
          </a:prstGeom>
          <a:noFill/>
          <a:ln w="9525">
            <a:noFill/>
            <a:miter lim="800000"/>
            <a:headEnd/>
            <a:tailEnd/>
          </a:ln>
        </p:spPr>
        <p:txBody>
          <a:bodyPr>
            <a:spAutoFit/>
          </a:bodyPr>
          <a:lstStyle/>
          <a:p>
            <a:r>
              <a:rPr lang="en-US" altLang="ja-JP">
                <a:solidFill>
                  <a:schemeClr val="accent2"/>
                </a:solidFill>
                <a:latin typeface="Arial" pitchFamily="34" charset="0"/>
                <a:cs typeface="Arial" pitchFamily="34" charset="0"/>
              </a:rPr>
              <a:t>Ⅴ</a:t>
            </a:r>
            <a:r>
              <a:rPr lang="ja-JP" altLang="en-US">
                <a:solidFill>
                  <a:schemeClr val="accent2"/>
                </a:solidFill>
              </a:rPr>
              <a:t>麻酔科専門プログラム</a:t>
            </a:r>
            <a:endParaRPr lang="ja-JP" altLang="en-US">
              <a:latin typeface="Arial" pitchFamily="34" charset="0"/>
            </a:endParaRPr>
          </a:p>
          <a:p>
            <a:r>
              <a:rPr lang="ja-JP" altLang="en-US"/>
              <a:t>定員　２名</a:t>
            </a:r>
            <a:endParaRPr lang="ja-JP" altLang="en-US">
              <a:solidFill>
                <a:schemeClr val="accent2"/>
              </a:solidFill>
              <a:latin typeface="Arial" pitchFamily="34" charset="0"/>
            </a:endParaRPr>
          </a:p>
          <a:p>
            <a:endParaRPr lang="ja-JP" altLang="en-US">
              <a:latin typeface="Arial" pitchFamily="34" charset="0"/>
            </a:endParaRPr>
          </a:p>
          <a:p>
            <a:r>
              <a:rPr lang="ja-JP" altLang="en-US" sz="2400">
                <a:latin typeface="Arial" pitchFamily="34" charset="0"/>
              </a:rPr>
              <a:t>将来麻酔科医を目指す医師を対象とし本院で２年間の研修を行い，基本的な診療能力を身に付けるとともに，将来の麻酔科専門医としての基礎的能力を身に付けさせるプログラムです。</a:t>
            </a:r>
          </a:p>
          <a:p>
            <a:endParaRPr lang="ja-JP" altLang="en-US" sz="2400">
              <a:latin typeface="Arial" pitchFamily="34" charset="0"/>
            </a:endParaRPr>
          </a:p>
          <a:p>
            <a:r>
              <a:rPr lang="ja-JP" altLang="en-US" sz="2000" u="sng">
                <a:latin typeface="Arial" pitchFamily="34" charset="0"/>
              </a:rPr>
              <a:t>例</a:t>
            </a:r>
            <a:endParaRPr lang="ja-JP" altLang="en-US" sz="2000">
              <a:latin typeface="Arial" pitchFamily="34" charset="0"/>
            </a:endParaRPr>
          </a:p>
          <a:p>
            <a:r>
              <a:rPr lang="ja-JP" altLang="en-US" sz="2000">
                <a:latin typeface="Arial" pitchFamily="34" charset="0"/>
              </a:rPr>
              <a:t>　１年目</a:t>
            </a:r>
            <a:r>
              <a:rPr lang="en-US" altLang="ja-JP" sz="2000">
                <a:latin typeface="Arial" pitchFamily="34" charset="0"/>
              </a:rPr>
              <a:t>	</a:t>
            </a:r>
            <a:r>
              <a:rPr lang="ja-JP" altLang="en-US" sz="2000">
                <a:solidFill>
                  <a:srgbClr val="FFFF00"/>
                </a:solidFill>
                <a:latin typeface="Arial" pitchFamily="34" charset="0"/>
              </a:rPr>
              <a:t>麻酔科　　　　　	             ３ヶ月</a:t>
            </a:r>
            <a:r>
              <a:rPr lang="ja-JP" altLang="en-US" sz="2000">
                <a:latin typeface="Arial" pitchFamily="34" charset="0"/>
              </a:rPr>
              <a:t>　</a:t>
            </a:r>
          </a:p>
          <a:p>
            <a:r>
              <a:rPr lang="ja-JP" altLang="en-US" sz="2000">
                <a:latin typeface="Arial" pitchFamily="34" charset="0"/>
              </a:rPr>
              <a:t>　　　　　</a:t>
            </a:r>
            <a:r>
              <a:rPr lang="en-US" altLang="ja-JP" sz="2000">
                <a:latin typeface="Arial" pitchFamily="34" charset="0"/>
              </a:rPr>
              <a:t>	</a:t>
            </a:r>
            <a:r>
              <a:rPr lang="ja-JP" altLang="en-US" sz="2000">
                <a:solidFill>
                  <a:srgbClr val="FF66FF"/>
                </a:solidFill>
                <a:latin typeface="Arial" pitchFamily="34" charset="0"/>
              </a:rPr>
              <a:t>内科　　　　　　	             ６ヶ月</a:t>
            </a:r>
          </a:p>
          <a:p>
            <a:r>
              <a:rPr lang="ja-JP" altLang="en-US" sz="2000">
                <a:solidFill>
                  <a:srgbClr val="FF66FF"/>
                </a:solidFill>
                <a:latin typeface="Arial" pitchFamily="34" charset="0"/>
              </a:rPr>
              <a:t>　　　　　	救急　　　	             ３ヶ月</a:t>
            </a:r>
            <a:endParaRPr lang="en-US" altLang="ja-JP" sz="2000">
              <a:solidFill>
                <a:srgbClr val="FF66FF"/>
              </a:solidFill>
              <a:latin typeface="Arial" pitchFamily="34" charset="0"/>
            </a:endParaRPr>
          </a:p>
          <a:p>
            <a:endParaRPr lang="ja-JP" altLang="en-US" sz="2000">
              <a:latin typeface="Arial" pitchFamily="34" charset="0"/>
            </a:endParaRPr>
          </a:p>
          <a:p>
            <a:r>
              <a:rPr lang="ja-JP" altLang="en-US" sz="2000">
                <a:latin typeface="Arial" pitchFamily="34" charset="0"/>
              </a:rPr>
              <a:t>　２年目 </a:t>
            </a:r>
            <a:r>
              <a:rPr lang="ja-JP" altLang="en-US" sz="2000">
                <a:solidFill>
                  <a:srgbClr val="FFFF00"/>
                </a:solidFill>
                <a:latin typeface="Arial" pitchFamily="34" charset="0"/>
              </a:rPr>
              <a:t>選択必修　　　　	　　　   　１ヶ月</a:t>
            </a:r>
            <a:r>
              <a:rPr lang="ja-JP" altLang="en-US" sz="2000">
                <a:latin typeface="Arial" pitchFamily="34" charset="0"/>
              </a:rPr>
              <a:t>　</a:t>
            </a:r>
          </a:p>
          <a:p>
            <a:r>
              <a:rPr lang="ja-JP" altLang="en-US" sz="2000">
                <a:latin typeface="Arial" pitchFamily="34" charset="0"/>
              </a:rPr>
              <a:t>	選択</a:t>
            </a:r>
            <a:r>
              <a:rPr lang="ja-JP" altLang="en-US" sz="2000"/>
              <a:t>（本院・他機関）      </a:t>
            </a:r>
            <a:r>
              <a:rPr lang="ja-JP" altLang="en-US" sz="2000">
                <a:latin typeface="Arial" pitchFamily="34" charset="0"/>
              </a:rPr>
              <a:t>１０ヶ月　</a:t>
            </a:r>
            <a:r>
              <a:rPr lang="ja-JP" altLang="en-US" sz="2000"/>
              <a:t> （←　麻酔科）</a:t>
            </a:r>
            <a:endParaRPr lang="ja-JP" altLang="en-US" sz="2000">
              <a:latin typeface="Arial" pitchFamily="34" charset="0"/>
            </a:endParaRPr>
          </a:p>
          <a:p>
            <a:r>
              <a:rPr lang="ja-JP" altLang="en-US" sz="2000">
                <a:latin typeface="Arial" pitchFamily="34" charset="0"/>
              </a:rPr>
              <a:t>	</a:t>
            </a:r>
            <a:r>
              <a:rPr lang="ja-JP" altLang="en-US" sz="2000">
                <a:solidFill>
                  <a:srgbClr val="FF66FF"/>
                </a:solidFill>
                <a:latin typeface="Arial" pitchFamily="34" charset="0"/>
              </a:rPr>
              <a:t>地域医療　　　　　　　　　　１ヶ月</a:t>
            </a:r>
            <a:r>
              <a:rPr lang="ja-JP" altLang="en-US" sz="2000">
                <a:latin typeface="Arial" pitchFamily="34" charset="0"/>
              </a:rPr>
              <a:t>　</a:t>
            </a:r>
          </a:p>
          <a:p>
            <a:endParaRPr lang="en-US" altLang="ja-JP" sz="3600">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250825" y="476250"/>
            <a:ext cx="8675688" cy="5448300"/>
          </a:xfrm>
          <a:prstGeom prst="rect">
            <a:avLst/>
          </a:prstGeom>
          <a:noFill/>
          <a:ln w="9525">
            <a:noFill/>
            <a:miter lim="800000"/>
            <a:headEnd/>
            <a:tailEnd/>
          </a:ln>
        </p:spPr>
        <p:txBody>
          <a:bodyPr>
            <a:spAutoFit/>
          </a:bodyPr>
          <a:lstStyle/>
          <a:p>
            <a:pPr>
              <a:defRPr/>
            </a:pPr>
            <a:r>
              <a:rPr lang="en-US" altLang="ja-JP" dirty="0">
                <a:solidFill>
                  <a:schemeClr val="accent2"/>
                </a:solidFill>
                <a:latin typeface="Arial" pitchFamily="34" charset="0"/>
                <a:cs typeface="Arial" pitchFamily="34" charset="0"/>
              </a:rPr>
              <a:t>Ⅵ</a:t>
            </a:r>
            <a:r>
              <a:rPr lang="ja-JP" altLang="en-US" dirty="0">
                <a:solidFill>
                  <a:schemeClr val="accent2"/>
                </a:solidFill>
              </a:rPr>
              <a:t>特別プログラム　小児科コース</a:t>
            </a:r>
            <a:endParaRPr lang="ja-JP" altLang="en-US" dirty="0"/>
          </a:p>
          <a:p>
            <a:pPr>
              <a:defRPr/>
            </a:pPr>
            <a:r>
              <a:rPr lang="ja-JP" altLang="en-US" dirty="0"/>
              <a:t>定員　２名</a:t>
            </a:r>
            <a:endParaRPr lang="ja-JP" altLang="en-US" dirty="0">
              <a:solidFill>
                <a:schemeClr val="accent2"/>
              </a:solidFill>
              <a:latin typeface="Arial" pitchFamily="34" charset="0"/>
            </a:endParaRPr>
          </a:p>
          <a:p>
            <a:pPr>
              <a:defRPr/>
            </a:pPr>
            <a:endParaRPr lang="ja-JP" altLang="en-US" dirty="0">
              <a:latin typeface="Arial" pitchFamily="34" charset="0"/>
            </a:endParaRPr>
          </a:p>
          <a:p>
            <a:pPr>
              <a:defRPr/>
            </a:pPr>
            <a:r>
              <a:rPr lang="ja-JP" altLang="en-US" sz="2000" dirty="0">
                <a:latin typeface="Arial" pitchFamily="34" charset="0"/>
              </a:rPr>
              <a:t>将来小児科医を目指す医師を対象とし本院を中心に２年間の研修を行い，基本的な診療能力を身に付けるとともに，将来の小児科専門医としての基礎的能力を身に付けさせるプログラムです。</a:t>
            </a:r>
          </a:p>
          <a:p>
            <a:pPr>
              <a:defRPr/>
            </a:pPr>
            <a:endParaRPr lang="en-US" altLang="ja-JP" sz="2400" dirty="0">
              <a:latin typeface="Arial" pitchFamily="34" charset="0"/>
            </a:endParaRPr>
          </a:p>
          <a:p>
            <a:pPr>
              <a:defRPr/>
            </a:pPr>
            <a:endParaRPr lang="en-US" altLang="ja-JP" sz="2400" dirty="0">
              <a:latin typeface="Arial" pitchFamily="34" charset="0"/>
            </a:endParaRPr>
          </a:p>
          <a:p>
            <a:pPr>
              <a:defRPr/>
            </a:pPr>
            <a:r>
              <a:rPr lang="ja-JP" altLang="en-US" sz="2400" dirty="0">
                <a:latin typeface="Arial" pitchFamily="34" charset="0"/>
              </a:rPr>
              <a:t>選択必修</a:t>
            </a:r>
            <a:endParaRPr lang="en-US" altLang="ja-JP" sz="2400" dirty="0">
              <a:latin typeface="Arial" pitchFamily="34" charset="0"/>
            </a:endParaRPr>
          </a:p>
          <a:p>
            <a:pPr>
              <a:defRPr/>
            </a:pPr>
            <a:r>
              <a:rPr lang="ja-JP" altLang="en-US" sz="2400" dirty="0">
                <a:latin typeface="Arial" pitchFamily="34" charset="0"/>
              </a:rPr>
              <a:t>　</a:t>
            </a:r>
            <a:endParaRPr lang="en-US" altLang="ja-JP" sz="2400" dirty="0">
              <a:latin typeface="Arial" pitchFamily="34" charset="0"/>
            </a:endParaRPr>
          </a:p>
          <a:p>
            <a:pPr>
              <a:defRPr/>
            </a:pPr>
            <a:r>
              <a:rPr lang="ja-JP" altLang="en-US" sz="2400" dirty="0">
                <a:latin typeface="Arial" pitchFamily="34" charset="0"/>
              </a:rPr>
              <a:t>　小児科３か月　１科目１ヶ月選択　→　</a:t>
            </a:r>
            <a:r>
              <a:rPr lang="ja-JP" altLang="en-US" sz="2400" dirty="0" smtClean="0">
                <a:latin typeface="Arial" pitchFamily="34" charset="0"/>
              </a:rPr>
              <a:t>選択科目</a:t>
            </a:r>
            <a:r>
              <a:rPr lang="ja-JP" altLang="en-US" sz="2400" dirty="0">
                <a:latin typeface="Arial" pitchFamily="34" charset="0"/>
              </a:rPr>
              <a:t>　</a:t>
            </a:r>
            <a:r>
              <a:rPr lang="en-US" altLang="ja-JP" sz="2400" dirty="0">
                <a:latin typeface="Arial" pitchFamily="34" charset="0"/>
              </a:rPr>
              <a:t>10</a:t>
            </a:r>
            <a:r>
              <a:rPr lang="ja-JP" altLang="en-US" sz="2400" dirty="0">
                <a:latin typeface="Arial" pitchFamily="34" charset="0"/>
              </a:rPr>
              <a:t>ヶ月　</a:t>
            </a:r>
            <a:endParaRPr lang="en-US" altLang="ja-JP" sz="2400" dirty="0">
              <a:latin typeface="Arial" pitchFamily="34" charset="0"/>
            </a:endParaRPr>
          </a:p>
          <a:p>
            <a:pPr>
              <a:defRPr/>
            </a:pPr>
            <a:endParaRPr lang="en-US" altLang="ja-JP" sz="2400" dirty="0">
              <a:latin typeface="Arial" pitchFamily="34" charset="0"/>
            </a:endParaRPr>
          </a:p>
          <a:p>
            <a:pPr>
              <a:defRPr/>
            </a:pPr>
            <a:r>
              <a:rPr lang="ja-JP" altLang="en-US" sz="2400" dirty="0">
                <a:latin typeface="Arial" pitchFamily="34" charset="0"/>
              </a:rPr>
              <a:t>　外科　・</a:t>
            </a:r>
            <a:r>
              <a:rPr lang="ja-JP" altLang="en-US" sz="2400" dirty="0">
                <a:solidFill>
                  <a:schemeClr val="accent3">
                    <a:lumMod val="50000"/>
                  </a:schemeClr>
                </a:solidFill>
                <a:latin typeface="Arial" pitchFamily="34" charset="0"/>
              </a:rPr>
              <a:t>　</a:t>
            </a:r>
            <a:r>
              <a:rPr lang="ja-JP" altLang="en-US" sz="2400" dirty="0">
                <a:latin typeface="Arial" pitchFamily="34" charset="0"/>
              </a:rPr>
              <a:t>麻酔科</a:t>
            </a:r>
            <a:r>
              <a:rPr lang="ja-JP" altLang="en-US" sz="2400" dirty="0">
                <a:solidFill>
                  <a:schemeClr val="accent3">
                    <a:lumMod val="50000"/>
                  </a:schemeClr>
                </a:solidFill>
                <a:latin typeface="Arial" pitchFamily="34" charset="0"/>
              </a:rPr>
              <a:t>　</a:t>
            </a:r>
            <a:r>
              <a:rPr lang="ja-JP" altLang="en-US" sz="2400" dirty="0">
                <a:latin typeface="Arial" pitchFamily="34" charset="0"/>
              </a:rPr>
              <a:t>・　精神科　・　</a:t>
            </a:r>
            <a:r>
              <a:rPr lang="ja-JP" altLang="en-US" sz="2400" dirty="0">
                <a:solidFill>
                  <a:schemeClr val="tx1">
                    <a:lumMod val="50000"/>
                  </a:schemeClr>
                </a:solidFill>
                <a:latin typeface="Arial" pitchFamily="34" charset="0"/>
              </a:rPr>
              <a:t>小児科</a:t>
            </a:r>
            <a:r>
              <a:rPr lang="ja-JP" altLang="en-US" sz="2400" dirty="0">
                <a:latin typeface="Arial" pitchFamily="34" charset="0"/>
              </a:rPr>
              <a:t>　・　産婦人科</a:t>
            </a:r>
            <a:endParaRPr lang="en-US" altLang="ja-JP" sz="2400" dirty="0">
              <a:latin typeface="Arial" pitchFamily="34" charset="0"/>
            </a:endParaRPr>
          </a:p>
          <a:p>
            <a:pPr>
              <a:defRPr/>
            </a:pPr>
            <a:endParaRPr lang="ja-JP" altLang="en-US" sz="2400"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正方形/長方形 2"/>
          <p:cNvSpPr>
            <a:spLocks noChangeArrowheads="1"/>
          </p:cNvSpPr>
          <p:nvPr/>
        </p:nvSpPr>
        <p:spPr bwMode="auto">
          <a:xfrm>
            <a:off x="357188" y="357188"/>
            <a:ext cx="8643937" cy="6986587"/>
          </a:xfrm>
          <a:prstGeom prst="rect">
            <a:avLst/>
          </a:prstGeom>
          <a:noFill/>
          <a:ln w="9525">
            <a:noFill/>
            <a:miter lim="800000"/>
            <a:headEnd/>
            <a:tailEnd/>
          </a:ln>
        </p:spPr>
        <p:txBody>
          <a:bodyPr>
            <a:spAutoFit/>
          </a:bodyPr>
          <a:lstStyle/>
          <a:p>
            <a:pPr algn="ctr"/>
            <a:r>
              <a:rPr lang="ja-JP" altLang="en-US">
                <a:solidFill>
                  <a:schemeClr val="accent2"/>
                </a:solidFill>
              </a:rPr>
              <a:t>金沢大学附属病院初期臨床プログラム</a:t>
            </a:r>
            <a:endParaRPr lang="en-US" altLang="ja-JP">
              <a:solidFill>
                <a:schemeClr val="accent2"/>
              </a:solidFill>
            </a:endParaRPr>
          </a:p>
          <a:p>
            <a:endParaRPr lang="en-US" altLang="ja-JP">
              <a:solidFill>
                <a:schemeClr val="accent2"/>
              </a:solidFill>
            </a:endParaRPr>
          </a:p>
          <a:p>
            <a:r>
              <a:rPr lang="ja-JP" altLang="en-US" sz="2000"/>
              <a:t>Ａ．プログラムの原則</a:t>
            </a:r>
            <a:endParaRPr lang="en-US" altLang="ja-JP" sz="2000"/>
          </a:p>
          <a:p>
            <a:endParaRPr lang="ja-JP" altLang="en-US" sz="2000"/>
          </a:p>
          <a:p>
            <a:r>
              <a:rPr lang="ja-JP" altLang="en-US" sz="2000"/>
              <a:t>　１．本院と関連協力病院及び協力施設において作成した初期臨床研修プログラムに基づき，２年間の研修を行うものとします。</a:t>
            </a:r>
            <a:endParaRPr lang="en-US" altLang="ja-JP" sz="2000"/>
          </a:p>
          <a:p>
            <a:endParaRPr lang="ja-JP" altLang="en-US" sz="2000"/>
          </a:p>
          <a:p>
            <a:r>
              <a:rPr lang="ja-JP" altLang="en-US" sz="2000"/>
              <a:t>　２．研修方針：行動目標，経験目標は「医師法第</a:t>
            </a:r>
            <a:r>
              <a:rPr lang="en-US" altLang="ja-JP" sz="2000"/>
              <a:t>16</a:t>
            </a:r>
            <a:r>
              <a:rPr lang="ja-JP" altLang="en-US" sz="2000"/>
              <a:t>条の２第１項に規定する臨床研修に関する省令の施行について」の目標を準用します。</a:t>
            </a:r>
            <a:endParaRPr lang="en-US" altLang="ja-JP" sz="2000"/>
          </a:p>
          <a:p>
            <a:endParaRPr lang="ja-JP" altLang="en-US" sz="2000"/>
          </a:p>
          <a:p>
            <a:r>
              <a:rPr lang="ja-JP" altLang="en-US" sz="2000"/>
              <a:t>　３．研修医は，研修期間中，専門分野に偏らない全般的な初期臨床研修に専念するものとします。</a:t>
            </a:r>
            <a:endParaRPr lang="en-US" altLang="ja-JP" sz="2000"/>
          </a:p>
          <a:p>
            <a:endParaRPr lang="ja-JP" altLang="en-US" sz="2000"/>
          </a:p>
          <a:p>
            <a:r>
              <a:rPr lang="ja-JP" altLang="en-US" sz="2000"/>
              <a:t>　４．研修医は，本院卒後臨床研修センターの所属（病院長あずかり）とします。</a:t>
            </a:r>
            <a:endParaRPr lang="en-US" altLang="ja-JP" sz="2000"/>
          </a:p>
          <a:p>
            <a:r>
              <a:rPr lang="ja-JP" altLang="en-US" sz="2000"/>
              <a:t>　</a:t>
            </a:r>
            <a:endParaRPr lang="en-US" altLang="ja-JP" sz="2000"/>
          </a:p>
          <a:p>
            <a:r>
              <a:rPr lang="ja-JP" altLang="en-US" sz="2000"/>
              <a:t>　５．研修は，コアローテーション及び選択的なカリキュラムで行うものとします。</a:t>
            </a:r>
          </a:p>
          <a:p>
            <a:endParaRPr lang="ja-JP" altLang="en-US" sz="2000"/>
          </a:p>
          <a:p>
            <a:r>
              <a:rPr lang="ja-JP" altLang="en-US" sz="2000"/>
              <a:t>　</a:t>
            </a:r>
            <a:endParaRPr lang="en-US" altLang="ja-JP">
              <a:solidFill>
                <a:schemeClr val="accent2"/>
              </a:solidFill>
            </a:endParaRPr>
          </a:p>
          <a:p>
            <a:endParaRPr lang="en-US" altLang="ja-JP">
              <a:solidFill>
                <a:schemeClr val="accent2"/>
              </a:solidFill>
            </a:endParaRPr>
          </a:p>
          <a:p>
            <a:endParaRPr lang="ja-JP" altLang="en-US">
              <a:solidFill>
                <a:schemeClr val="accent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250825" y="476250"/>
            <a:ext cx="8675688" cy="5324475"/>
          </a:xfrm>
          <a:prstGeom prst="rect">
            <a:avLst/>
          </a:prstGeom>
          <a:noFill/>
          <a:ln w="9525">
            <a:noFill/>
            <a:miter lim="800000"/>
            <a:headEnd/>
            <a:tailEnd/>
          </a:ln>
        </p:spPr>
        <p:txBody>
          <a:bodyPr>
            <a:spAutoFit/>
          </a:bodyPr>
          <a:lstStyle/>
          <a:p>
            <a:r>
              <a:rPr lang="en-US" altLang="ja-JP">
                <a:solidFill>
                  <a:schemeClr val="accent2"/>
                </a:solidFill>
                <a:latin typeface="Arial" pitchFamily="34" charset="0"/>
                <a:cs typeface="Arial" pitchFamily="34" charset="0"/>
              </a:rPr>
              <a:t>Ⅵ</a:t>
            </a:r>
            <a:r>
              <a:rPr lang="ja-JP" altLang="en-US">
                <a:solidFill>
                  <a:schemeClr val="accent2"/>
                </a:solidFill>
              </a:rPr>
              <a:t>特別プログラム　小児科コース</a:t>
            </a:r>
            <a:endParaRPr lang="ja-JP" altLang="en-US"/>
          </a:p>
          <a:p>
            <a:r>
              <a:rPr lang="ja-JP" altLang="en-US"/>
              <a:t>定員　２名</a:t>
            </a:r>
            <a:endParaRPr lang="ja-JP" altLang="en-US">
              <a:solidFill>
                <a:schemeClr val="accent2"/>
              </a:solidFill>
              <a:latin typeface="Arial" pitchFamily="34" charset="0"/>
            </a:endParaRPr>
          </a:p>
          <a:p>
            <a:endParaRPr lang="ja-JP" altLang="en-US">
              <a:latin typeface="Arial" pitchFamily="34" charset="0"/>
            </a:endParaRPr>
          </a:p>
          <a:p>
            <a:r>
              <a:rPr lang="ja-JP" altLang="en-US" sz="2000">
                <a:latin typeface="Arial" pitchFamily="34" charset="0"/>
              </a:rPr>
              <a:t>将来小児科医を目指す医師を対象とし本院を中心に２年間の研修を行い，基本的な診療能力を身に付けるとともに，将来の小児科専門医としての基礎的能力を身に付けさせるプログラムです。</a:t>
            </a:r>
          </a:p>
          <a:p>
            <a:endParaRPr lang="ja-JP" altLang="en-US" sz="2400" u="sng"/>
          </a:p>
          <a:p>
            <a:r>
              <a:rPr lang="ja-JP" altLang="en-US" sz="2000" u="sng"/>
              <a:t>例</a:t>
            </a:r>
            <a:endParaRPr lang="ja-JP" altLang="en-US" sz="2000"/>
          </a:p>
          <a:p>
            <a:r>
              <a:rPr lang="ja-JP" altLang="en-US" sz="2000"/>
              <a:t>　１年目</a:t>
            </a:r>
            <a:r>
              <a:rPr lang="en-US" altLang="ja-JP" sz="2000"/>
              <a:t>	</a:t>
            </a:r>
            <a:r>
              <a:rPr lang="ja-JP" altLang="en-US" sz="2000">
                <a:solidFill>
                  <a:srgbClr val="FFFF00"/>
                </a:solidFill>
              </a:rPr>
              <a:t>小児科</a:t>
            </a:r>
            <a:r>
              <a:rPr lang="en-US" altLang="ja-JP" sz="2000">
                <a:solidFill>
                  <a:srgbClr val="FFFF00"/>
                </a:solidFill>
              </a:rPr>
              <a:t>		                 </a:t>
            </a:r>
            <a:r>
              <a:rPr lang="ja-JP" altLang="en-US" sz="2000">
                <a:solidFill>
                  <a:srgbClr val="FFFF00"/>
                </a:solidFill>
              </a:rPr>
              <a:t>３ヶ月</a:t>
            </a:r>
            <a:r>
              <a:rPr lang="ja-JP" altLang="en-US" sz="2000"/>
              <a:t>　</a:t>
            </a:r>
          </a:p>
          <a:p>
            <a:r>
              <a:rPr lang="ja-JP" altLang="en-US" sz="2000"/>
              <a:t>　　　　　</a:t>
            </a:r>
            <a:r>
              <a:rPr lang="en-US" altLang="ja-JP" sz="2000"/>
              <a:t>	</a:t>
            </a:r>
            <a:r>
              <a:rPr lang="ja-JP" altLang="en-US" sz="2000">
                <a:solidFill>
                  <a:srgbClr val="FF66FF"/>
                </a:solidFill>
              </a:rPr>
              <a:t>内科　　　　　　</a:t>
            </a:r>
            <a:r>
              <a:rPr lang="en-US" altLang="ja-JP" sz="2000">
                <a:solidFill>
                  <a:srgbClr val="FF66FF"/>
                </a:solidFill>
              </a:rPr>
              <a:t>	                 </a:t>
            </a:r>
            <a:r>
              <a:rPr lang="ja-JP" altLang="en-US" sz="2000">
                <a:solidFill>
                  <a:srgbClr val="FF66FF"/>
                </a:solidFill>
              </a:rPr>
              <a:t>６ヶ月</a:t>
            </a:r>
          </a:p>
          <a:p>
            <a:r>
              <a:rPr lang="ja-JP" altLang="en-US" sz="2000">
                <a:solidFill>
                  <a:srgbClr val="FF66FF"/>
                </a:solidFill>
              </a:rPr>
              <a:t>　　　　　</a:t>
            </a:r>
            <a:r>
              <a:rPr lang="en-US" altLang="ja-JP" sz="2000">
                <a:solidFill>
                  <a:srgbClr val="FF66FF"/>
                </a:solidFill>
              </a:rPr>
              <a:t>	</a:t>
            </a:r>
            <a:r>
              <a:rPr lang="ja-JP" altLang="en-US" sz="2000">
                <a:solidFill>
                  <a:srgbClr val="FF66FF"/>
                </a:solidFill>
              </a:rPr>
              <a:t>救急</a:t>
            </a:r>
            <a:r>
              <a:rPr lang="en-US" altLang="ja-JP" sz="2000">
                <a:solidFill>
                  <a:srgbClr val="FF66FF"/>
                </a:solidFill>
              </a:rPr>
              <a:t>	</a:t>
            </a:r>
            <a:r>
              <a:rPr lang="ja-JP" altLang="en-US" sz="2000">
                <a:solidFill>
                  <a:srgbClr val="FF66FF"/>
                </a:solidFill>
              </a:rPr>
              <a:t>　　 </a:t>
            </a:r>
            <a:r>
              <a:rPr lang="en-US" altLang="ja-JP" sz="2000">
                <a:solidFill>
                  <a:srgbClr val="FF66FF"/>
                </a:solidFill>
              </a:rPr>
              <a:t>	                 </a:t>
            </a:r>
            <a:r>
              <a:rPr lang="ja-JP" altLang="en-US" sz="2000">
                <a:solidFill>
                  <a:srgbClr val="FF66FF"/>
                </a:solidFill>
              </a:rPr>
              <a:t>３ヶ月　</a:t>
            </a:r>
            <a:endParaRPr lang="en-US" altLang="ja-JP" sz="2000"/>
          </a:p>
          <a:p>
            <a:endParaRPr lang="ja-JP" altLang="en-US" sz="2000"/>
          </a:p>
          <a:p>
            <a:r>
              <a:rPr lang="ja-JP" altLang="en-US" sz="2000"/>
              <a:t>　２年目</a:t>
            </a:r>
            <a:r>
              <a:rPr lang="en-US" altLang="ja-JP" sz="2000"/>
              <a:t>	</a:t>
            </a:r>
            <a:r>
              <a:rPr lang="ja-JP" altLang="en-US" sz="2000">
                <a:solidFill>
                  <a:srgbClr val="FFFF00"/>
                </a:solidFill>
              </a:rPr>
              <a:t>選択必修　　　                    </a:t>
            </a:r>
            <a:r>
              <a:rPr lang="en-US" altLang="ja-JP" sz="2000">
                <a:solidFill>
                  <a:srgbClr val="FFFF00"/>
                </a:solidFill>
              </a:rPr>
              <a:t>  </a:t>
            </a:r>
            <a:r>
              <a:rPr lang="ja-JP" altLang="en-US" sz="2000">
                <a:solidFill>
                  <a:srgbClr val="FFFF00"/>
                </a:solidFill>
              </a:rPr>
              <a:t>１ヶ月</a:t>
            </a:r>
            <a:r>
              <a:rPr lang="ja-JP" altLang="en-US" sz="2000"/>
              <a:t>　</a:t>
            </a:r>
          </a:p>
          <a:p>
            <a:r>
              <a:rPr lang="en-US" altLang="ja-JP" sz="2000"/>
              <a:t>	</a:t>
            </a:r>
            <a:r>
              <a:rPr lang="ja-JP" altLang="en-US" sz="2000">
                <a:solidFill>
                  <a:srgbClr val="FF66FF"/>
                </a:solidFill>
              </a:rPr>
              <a:t>地域医療　　　 </a:t>
            </a:r>
            <a:r>
              <a:rPr lang="en-US" altLang="ja-JP" sz="2000">
                <a:solidFill>
                  <a:srgbClr val="FF66FF"/>
                </a:solidFill>
              </a:rPr>
              <a:t>	                 </a:t>
            </a:r>
            <a:r>
              <a:rPr lang="ja-JP" altLang="en-US" sz="2000">
                <a:solidFill>
                  <a:srgbClr val="FF66FF"/>
                </a:solidFill>
              </a:rPr>
              <a:t>１ヶ月</a:t>
            </a:r>
          </a:p>
          <a:p>
            <a:r>
              <a:rPr lang="en-US" altLang="ja-JP" sz="2000"/>
              <a:t>	</a:t>
            </a:r>
            <a:r>
              <a:rPr lang="ja-JP" altLang="en-US" sz="2000"/>
              <a:t>選択（本院・他機関） 　　　</a:t>
            </a:r>
            <a:r>
              <a:rPr lang="en-US" altLang="ja-JP" sz="2000"/>
              <a:t>	</a:t>
            </a:r>
            <a:r>
              <a:rPr lang="ja-JP" altLang="en-US" sz="2000"/>
              <a:t>１０ヶ月　 （←　小児科）</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正方形/長方形 1"/>
          <p:cNvSpPr>
            <a:spLocks noChangeArrowheads="1"/>
          </p:cNvSpPr>
          <p:nvPr/>
        </p:nvSpPr>
        <p:spPr bwMode="auto">
          <a:xfrm>
            <a:off x="642938" y="785813"/>
            <a:ext cx="7858125" cy="5262979"/>
          </a:xfrm>
          <a:prstGeom prst="rect">
            <a:avLst/>
          </a:prstGeom>
          <a:noFill/>
          <a:ln w="9525">
            <a:noFill/>
            <a:miter lim="800000"/>
            <a:headEnd/>
            <a:tailEnd/>
          </a:ln>
        </p:spPr>
        <p:txBody>
          <a:bodyPr>
            <a:spAutoFit/>
          </a:bodyPr>
          <a:lstStyle/>
          <a:p>
            <a:r>
              <a:rPr lang="en-US" altLang="ja-JP" dirty="0" smtClean="0">
                <a:solidFill>
                  <a:schemeClr val="accent2"/>
                </a:solidFill>
                <a:latin typeface="Arial" pitchFamily="34" charset="0"/>
                <a:cs typeface="Arial" pitchFamily="34" charset="0"/>
              </a:rPr>
              <a:t>Ⅶ </a:t>
            </a:r>
            <a:r>
              <a:rPr lang="ja-JP" altLang="en-US" dirty="0" smtClean="0">
                <a:solidFill>
                  <a:schemeClr val="accent2"/>
                </a:solidFill>
              </a:rPr>
              <a:t>特別</a:t>
            </a:r>
            <a:r>
              <a:rPr lang="ja-JP" altLang="en-US" dirty="0">
                <a:solidFill>
                  <a:schemeClr val="accent2"/>
                </a:solidFill>
              </a:rPr>
              <a:t>プログラム　産婦人科コース</a:t>
            </a:r>
            <a:endParaRPr lang="ja-JP" altLang="en-US" dirty="0"/>
          </a:p>
          <a:p>
            <a:r>
              <a:rPr lang="ja-JP" altLang="en-US" dirty="0"/>
              <a:t>定員　２名</a:t>
            </a:r>
            <a:endParaRPr lang="ja-JP" altLang="en-US" dirty="0">
              <a:solidFill>
                <a:schemeClr val="accent2"/>
              </a:solidFill>
              <a:latin typeface="Arial" pitchFamily="34" charset="0"/>
            </a:endParaRPr>
          </a:p>
          <a:p>
            <a:endParaRPr lang="ja-JP" altLang="en-US" dirty="0">
              <a:latin typeface="Arial" pitchFamily="34" charset="0"/>
            </a:endParaRPr>
          </a:p>
          <a:p>
            <a:r>
              <a:rPr lang="ja-JP" altLang="en-US" sz="2000" dirty="0">
                <a:latin typeface="Arial" pitchFamily="34" charset="0"/>
              </a:rPr>
              <a:t>将来産婦人科医を目指す医師を対象とし本院を中心に２年間の研修を行い，基本的な診療能力を身に付けるとともに，将来の麻酔科専門医としての基礎的能力を身に付けさせるプログラムです。</a:t>
            </a:r>
            <a:endParaRPr lang="en-US" altLang="ja-JP" sz="2000" dirty="0">
              <a:latin typeface="Arial" pitchFamily="34" charset="0"/>
            </a:endParaRPr>
          </a:p>
          <a:p>
            <a:endParaRPr lang="en-US" altLang="ja-JP" sz="2000" dirty="0">
              <a:latin typeface="Arial" pitchFamily="34" charset="0"/>
            </a:endParaRPr>
          </a:p>
          <a:p>
            <a:endParaRPr lang="en-US" altLang="ja-JP" sz="2000" dirty="0">
              <a:latin typeface="Arial" pitchFamily="34" charset="0"/>
            </a:endParaRPr>
          </a:p>
          <a:p>
            <a:r>
              <a:rPr lang="ja-JP" altLang="en-US" sz="2400" dirty="0">
                <a:latin typeface="Arial" pitchFamily="34" charset="0"/>
              </a:rPr>
              <a:t>選択必修</a:t>
            </a:r>
            <a:endParaRPr lang="en-US" altLang="ja-JP" sz="2400" dirty="0">
              <a:latin typeface="Arial" pitchFamily="34" charset="0"/>
            </a:endParaRPr>
          </a:p>
          <a:p>
            <a:r>
              <a:rPr lang="ja-JP" altLang="en-US" sz="2400" dirty="0">
                <a:latin typeface="Arial" pitchFamily="34" charset="0"/>
              </a:rPr>
              <a:t>　</a:t>
            </a:r>
            <a:endParaRPr lang="en-US" altLang="ja-JP" sz="2400" dirty="0">
              <a:latin typeface="Arial" pitchFamily="34" charset="0"/>
            </a:endParaRPr>
          </a:p>
          <a:p>
            <a:r>
              <a:rPr lang="ja-JP" altLang="en-US" sz="2400" dirty="0">
                <a:latin typeface="Arial" pitchFamily="34" charset="0"/>
              </a:rPr>
              <a:t>　産婦人科３か月　麻酔科２ヶ月　→　</a:t>
            </a:r>
            <a:r>
              <a:rPr lang="ja-JP" altLang="en-US" sz="2400" dirty="0" smtClean="0">
                <a:latin typeface="Arial" pitchFamily="34" charset="0"/>
              </a:rPr>
              <a:t>選択科目</a:t>
            </a:r>
            <a:r>
              <a:rPr lang="ja-JP" altLang="en-US" sz="2400" dirty="0">
                <a:latin typeface="Arial" pitchFamily="34" charset="0"/>
              </a:rPr>
              <a:t>　</a:t>
            </a:r>
            <a:r>
              <a:rPr lang="en-US" altLang="ja-JP" sz="2400" dirty="0">
                <a:latin typeface="Arial" pitchFamily="34" charset="0"/>
              </a:rPr>
              <a:t>9</a:t>
            </a:r>
            <a:r>
              <a:rPr lang="ja-JP" altLang="en-US" sz="2400" dirty="0">
                <a:latin typeface="Arial" pitchFamily="34" charset="0"/>
              </a:rPr>
              <a:t>ヶ月　</a:t>
            </a:r>
            <a:endParaRPr lang="en-US" altLang="ja-JP" sz="2400" dirty="0">
              <a:latin typeface="Arial" pitchFamily="34" charset="0"/>
            </a:endParaRPr>
          </a:p>
          <a:p>
            <a:endParaRPr lang="en-US" altLang="ja-JP" sz="2400" dirty="0">
              <a:latin typeface="Arial" pitchFamily="34" charset="0"/>
            </a:endParaRPr>
          </a:p>
          <a:p>
            <a:r>
              <a:rPr lang="ja-JP" altLang="en-US" sz="2400" dirty="0">
                <a:latin typeface="Arial" pitchFamily="34" charset="0"/>
              </a:rPr>
              <a:t>　</a:t>
            </a:r>
            <a:endParaRPr lang="en-US" altLang="ja-JP" sz="2400" dirty="0">
              <a:latin typeface="Arial" pitchFamily="34" charset="0"/>
            </a:endParaRPr>
          </a:p>
          <a:p>
            <a:endParaRPr lang="en-US" altLang="ja-JP" sz="2000" dirty="0">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正方形/長方形 1"/>
          <p:cNvSpPr>
            <a:spLocks noChangeArrowheads="1"/>
          </p:cNvSpPr>
          <p:nvPr/>
        </p:nvSpPr>
        <p:spPr bwMode="auto">
          <a:xfrm>
            <a:off x="642938" y="785813"/>
            <a:ext cx="7858125" cy="5570537"/>
          </a:xfrm>
          <a:prstGeom prst="rect">
            <a:avLst/>
          </a:prstGeom>
          <a:noFill/>
          <a:ln w="9525">
            <a:noFill/>
            <a:miter lim="800000"/>
            <a:headEnd/>
            <a:tailEnd/>
          </a:ln>
        </p:spPr>
        <p:txBody>
          <a:bodyPr>
            <a:spAutoFit/>
          </a:bodyPr>
          <a:lstStyle/>
          <a:p>
            <a:r>
              <a:rPr lang="en-US" altLang="ja-JP">
                <a:solidFill>
                  <a:schemeClr val="accent2"/>
                </a:solidFill>
                <a:latin typeface="Arial" pitchFamily="34" charset="0"/>
                <a:cs typeface="Arial" pitchFamily="34" charset="0"/>
              </a:rPr>
              <a:t>Ⅵ</a:t>
            </a:r>
            <a:r>
              <a:rPr lang="ja-JP" altLang="en-US">
                <a:solidFill>
                  <a:schemeClr val="accent2"/>
                </a:solidFill>
              </a:rPr>
              <a:t>特別プログラム　産婦人科コース</a:t>
            </a:r>
            <a:endParaRPr lang="ja-JP" altLang="en-US"/>
          </a:p>
          <a:p>
            <a:r>
              <a:rPr lang="ja-JP" altLang="en-US"/>
              <a:t>定員　２名</a:t>
            </a:r>
            <a:endParaRPr lang="ja-JP" altLang="en-US">
              <a:solidFill>
                <a:schemeClr val="accent2"/>
              </a:solidFill>
              <a:latin typeface="Arial" pitchFamily="34" charset="0"/>
            </a:endParaRPr>
          </a:p>
          <a:p>
            <a:endParaRPr lang="ja-JP" altLang="en-US">
              <a:latin typeface="Arial" pitchFamily="34" charset="0"/>
            </a:endParaRPr>
          </a:p>
          <a:p>
            <a:r>
              <a:rPr lang="ja-JP" altLang="en-US" sz="2000">
                <a:latin typeface="Arial" pitchFamily="34" charset="0"/>
              </a:rPr>
              <a:t>将来産婦人科医を目指す医師を対象とし本院を中心に２年間の研修を行い，基本的な診療能力を身に付けるとともに，将来の麻酔科専門医としての基礎的能力を身に付けさせるプログラムです。</a:t>
            </a:r>
            <a:endParaRPr lang="en-US" altLang="ja-JP" sz="2000">
              <a:latin typeface="Arial" pitchFamily="34" charset="0"/>
            </a:endParaRPr>
          </a:p>
          <a:p>
            <a:endParaRPr lang="en-US" altLang="ja-JP" sz="2000">
              <a:latin typeface="Arial" pitchFamily="34" charset="0"/>
            </a:endParaRPr>
          </a:p>
          <a:p>
            <a:r>
              <a:rPr lang="ja-JP" altLang="en-US" sz="2000" u="sng"/>
              <a:t>例</a:t>
            </a:r>
            <a:endParaRPr lang="ja-JP" altLang="en-US" sz="2000"/>
          </a:p>
          <a:p>
            <a:r>
              <a:rPr lang="ja-JP" altLang="en-US" sz="2000"/>
              <a:t>　１年目</a:t>
            </a:r>
            <a:r>
              <a:rPr lang="en-US" altLang="ja-JP" sz="2000"/>
              <a:t>	</a:t>
            </a:r>
            <a:r>
              <a:rPr lang="ja-JP" altLang="en-US" sz="2000">
                <a:solidFill>
                  <a:srgbClr val="FFFF00"/>
                </a:solidFill>
              </a:rPr>
              <a:t>産婦人科</a:t>
            </a:r>
            <a:r>
              <a:rPr lang="en-US" altLang="ja-JP" sz="2000">
                <a:solidFill>
                  <a:srgbClr val="FFFF00"/>
                </a:solidFill>
              </a:rPr>
              <a:t>	              </a:t>
            </a:r>
            <a:r>
              <a:rPr lang="ja-JP" altLang="en-US" sz="2000">
                <a:solidFill>
                  <a:srgbClr val="FFFF00"/>
                </a:solidFill>
              </a:rPr>
              <a:t>３ヶ月</a:t>
            </a:r>
            <a:r>
              <a:rPr lang="ja-JP" altLang="en-US" sz="2000"/>
              <a:t>　</a:t>
            </a:r>
          </a:p>
          <a:p>
            <a:r>
              <a:rPr lang="ja-JP" altLang="en-US" sz="2000"/>
              <a:t>　　　　　</a:t>
            </a:r>
            <a:r>
              <a:rPr lang="en-US" altLang="ja-JP" sz="2000"/>
              <a:t>	</a:t>
            </a:r>
            <a:r>
              <a:rPr lang="ja-JP" altLang="en-US" sz="2000">
                <a:solidFill>
                  <a:srgbClr val="FF66FF"/>
                </a:solidFill>
              </a:rPr>
              <a:t>内科　　　　　　</a:t>
            </a:r>
            <a:r>
              <a:rPr lang="en-US" altLang="ja-JP" sz="2000">
                <a:solidFill>
                  <a:srgbClr val="FF66FF"/>
                </a:solidFill>
              </a:rPr>
              <a:t>	              </a:t>
            </a:r>
            <a:r>
              <a:rPr lang="ja-JP" altLang="en-US" sz="2000">
                <a:solidFill>
                  <a:srgbClr val="FF66FF"/>
                </a:solidFill>
              </a:rPr>
              <a:t>６ヶ月</a:t>
            </a:r>
          </a:p>
          <a:p>
            <a:r>
              <a:rPr lang="ja-JP" altLang="en-US" sz="2000">
                <a:solidFill>
                  <a:srgbClr val="FF66FF"/>
                </a:solidFill>
              </a:rPr>
              <a:t>　　　　　</a:t>
            </a:r>
            <a:r>
              <a:rPr lang="en-US" altLang="ja-JP" sz="2000">
                <a:solidFill>
                  <a:srgbClr val="FF66FF"/>
                </a:solidFill>
              </a:rPr>
              <a:t>	</a:t>
            </a:r>
            <a:r>
              <a:rPr lang="ja-JP" altLang="en-US" sz="2000">
                <a:solidFill>
                  <a:srgbClr val="FF66FF"/>
                </a:solidFill>
              </a:rPr>
              <a:t>救急</a:t>
            </a:r>
            <a:r>
              <a:rPr lang="en-US" altLang="ja-JP" sz="2000">
                <a:solidFill>
                  <a:srgbClr val="FF66FF"/>
                </a:solidFill>
              </a:rPr>
              <a:t>	</a:t>
            </a:r>
            <a:r>
              <a:rPr lang="ja-JP" altLang="en-US" sz="2000">
                <a:solidFill>
                  <a:srgbClr val="FF66FF"/>
                </a:solidFill>
              </a:rPr>
              <a:t>　　 </a:t>
            </a:r>
            <a:r>
              <a:rPr lang="en-US" altLang="ja-JP" sz="2000">
                <a:solidFill>
                  <a:srgbClr val="FF66FF"/>
                </a:solidFill>
              </a:rPr>
              <a:t>	              </a:t>
            </a:r>
            <a:r>
              <a:rPr lang="ja-JP" altLang="en-US" sz="2000">
                <a:solidFill>
                  <a:srgbClr val="FF66FF"/>
                </a:solidFill>
              </a:rPr>
              <a:t>３ヶ月</a:t>
            </a:r>
            <a:r>
              <a:rPr lang="ja-JP" altLang="en-US" sz="2000"/>
              <a:t>　</a:t>
            </a:r>
            <a:endParaRPr lang="en-US" altLang="ja-JP" sz="2000"/>
          </a:p>
          <a:p>
            <a:endParaRPr lang="ja-JP" altLang="en-US" sz="2000"/>
          </a:p>
          <a:p>
            <a:r>
              <a:rPr lang="ja-JP" altLang="en-US" sz="2000"/>
              <a:t>　２年目</a:t>
            </a:r>
            <a:r>
              <a:rPr lang="en-US" altLang="ja-JP" sz="2000"/>
              <a:t>	</a:t>
            </a:r>
            <a:r>
              <a:rPr lang="ja-JP" altLang="en-US" sz="2000">
                <a:solidFill>
                  <a:srgbClr val="FFFF00"/>
                </a:solidFill>
              </a:rPr>
              <a:t>麻酔科（本院）　　              ２ヶ月　</a:t>
            </a:r>
          </a:p>
          <a:p>
            <a:r>
              <a:rPr lang="en-US" altLang="ja-JP" sz="2000"/>
              <a:t>	</a:t>
            </a:r>
            <a:r>
              <a:rPr lang="ja-JP" altLang="en-US" sz="2000">
                <a:solidFill>
                  <a:srgbClr val="FF66FF"/>
                </a:solidFill>
              </a:rPr>
              <a:t>地域医療　　　      </a:t>
            </a:r>
            <a:r>
              <a:rPr lang="en-US" altLang="ja-JP" sz="2000">
                <a:solidFill>
                  <a:srgbClr val="FF66FF"/>
                </a:solidFill>
              </a:rPr>
              <a:t>	</a:t>
            </a:r>
            <a:r>
              <a:rPr lang="ja-JP" altLang="en-US" sz="2000">
                <a:solidFill>
                  <a:srgbClr val="FF66FF"/>
                </a:solidFill>
              </a:rPr>
              <a:t>１ヶ月</a:t>
            </a:r>
          </a:p>
          <a:p>
            <a:r>
              <a:rPr lang="en-US" altLang="ja-JP" sz="2000"/>
              <a:t>	</a:t>
            </a:r>
            <a:r>
              <a:rPr lang="ja-JP" altLang="en-US" sz="2000"/>
              <a:t>選択（本院・他機関） 　　　</a:t>
            </a:r>
            <a:r>
              <a:rPr lang="en-US" altLang="ja-JP" sz="2000"/>
              <a:t>	</a:t>
            </a:r>
            <a:r>
              <a:rPr lang="ja-JP" altLang="en-US" sz="2000"/>
              <a:t>９ヶ月</a:t>
            </a:r>
          </a:p>
          <a:p>
            <a:endParaRPr lang="ja-JP" altLang="en-US" sz="2000">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457200" y="779463"/>
            <a:ext cx="8229600" cy="777875"/>
          </a:xfrm>
          <a:prstGeom prst="rect">
            <a:avLst/>
          </a:prstGeom>
          <a:noFill/>
          <a:ln w="9525">
            <a:noFill/>
            <a:miter lim="800000"/>
            <a:headEnd/>
            <a:tailEnd/>
          </a:ln>
          <a:effectLst/>
        </p:spPr>
        <p:txBody>
          <a:bodyPr anchor="ctr"/>
          <a:lstStyle/>
          <a:p>
            <a:pPr algn="ctr">
              <a:defRPr/>
            </a:pPr>
            <a:r>
              <a:rPr lang="ja-JP" altLang="en-US" sz="4400" b="1">
                <a:solidFill>
                  <a:schemeClr val="accent2"/>
                </a:solidFill>
                <a:effectLst>
                  <a:outerShdw blurRad="38100" dist="38100" dir="2700000" algn="tl">
                    <a:srgbClr val="000000"/>
                  </a:outerShdw>
                </a:effectLst>
              </a:rPr>
              <a:t>大学病院の贅沢な環境</a:t>
            </a:r>
          </a:p>
        </p:txBody>
      </p:sp>
      <p:sp>
        <p:nvSpPr>
          <p:cNvPr id="39941" name="Rectangle 5"/>
          <p:cNvSpPr>
            <a:spLocks noChangeArrowheads="1"/>
          </p:cNvSpPr>
          <p:nvPr/>
        </p:nvSpPr>
        <p:spPr bwMode="auto">
          <a:xfrm>
            <a:off x="1033463" y="2027238"/>
            <a:ext cx="7354887" cy="3489325"/>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r>
              <a:rPr lang="ja-JP" altLang="en-US" sz="4000" dirty="0">
                <a:effectLst>
                  <a:outerShdw blurRad="38100" dist="38100" dir="2700000" algn="tl">
                    <a:srgbClr val="000000"/>
                  </a:outerShdw>
                </a:effectLst>
              </a:rPr>
              <a:t>沢山の先輩医師の存在</a:t>
            </a:r>
          </a:p>
          <a:p>
            <a:pPr marL="342900" indent="-342900">
              <a:spcBef>
                <a:spcPct val="20000"/>
              </a:spcBef>
              <a:buClr>
                <a:schemeClr val="hlink"/>
              </a:buClr>
              <a:buSzPct val="70000"/>
              <a:buFont typeface="Wingdings" pitchFamily="2" charset="2"/>
              <a:buChar char="n"/>
              <a:defRPr/>
            </a:pPr>
            <a:r>
              <a:rPr lang="ja-JP" altLang="en-US" sz="4000" dirty="0">
                <a:effectLst>
                  <a:outerShdw blurRad="38100" dist="38100" dir="2700000" algn="tl">
                    <a:srgbClr val="000000"/>
                  </a:outerShdw>
                </a:effectLst>
              </a:rPr>
              <a:t>より高い理想へ接する機会</a:t>
            </a:r>
          </a:p>
          <a:p>
            <a:pPr marL="342900" indent="-342900">
              <a:spcBef>
                <a:spcPct val="20000"/>
              </a:spcBef>
              <a:buClr>
                <a:schemeClr val="hlink"/>
              </a:buClr>
              <a:buSzPct val="70000"/>
              <a:buFont typeface="Wingdings" pitchFamily="2" charset="2"/>
              <a:buChar char="n"/>
              <a:defRPr/>
            </a:pPr>
            <a:r>
              <a:rPr lang="ja-JP" altLang="en-US" sz="4000" dirty="0">
                <a:effectLst>
                  <a:outerShdw blurRad="38100" dist="38100" dir="2700000" algn="tl">
                    <a:srgbClr val="000000"/>
                  </a:outerShdw>
                </a:effectLst>
              </a:rPr>
              <a:t>時間的な余裕があるため個々のペースで研修できる</a:t>
            </a:r>
          </a:p>
          <a:p>
            <a:pPr marL="342900" indent="-342900">
              <a:spcBef>
                <a:spcPct val="20000"/>
              </a:spcBef>
              <a:buClr>
                <a:schemeClr val="hlink"/>
              </a:buClr>
              <a:buSzPct val="70000"/>
              <a:buFont typeface="Wingdings" pitchFamily="2" charset="2"/>
              <a:buChar char="n"/>
              <a:defRPr/>
            </a:pPr>
            <a:r>
              <a:rPr lang="ja-JP" altLang="en-US" sz="4000" dirty="0">
                <a:effectLst>
                  <a:outerShdw blurRad="38100" dist="38100" dir="2700000" algn="tl">
                    <a:srgbClr val="000000"/>
                  </a:outerShdw>
                </a:effectLst>
              </a:rPr>
              <a:t>多くの同級生に囲まれている　</a:t>
            </a:r>
          </a:p>
          <a:p>
            <a:pPr marL="342900" indent="-342900">
              <a:spcBef>
                <a:spcPct val="20000"/>
              </a:spcBef>
              <a:buClr>
                <a:schemeClr val="hlink"/>
              </a:buClr>
              <a:buSzPct val="70000"/>
              <a:buFont typeface="Wingdings" pitchFamily="2" charset="2"/>
              <a:buChar char="n"/>
              <a:defRPr/>
            </a:pPr>
            <a:endParaRPr lang="ja-JP" altLang="en-US" sz="4000" dirty="0">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Char char="n"/>
              <a:defRPr/>
            </a:pPr>
            <a:endParaRPr lang="en-US" altLang="ja-JP" sz="40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457200" y="2349500"/>
            <a:ext cx="8543925" cy="1800225"/>
          </a:xfrm>
          <a:prstGeom prst="rect">
            <a:avLst/>
          </a:prstGeom>
          <a:noFill/>
          <a:ln w="9525">
            <a:noFill/>
            <a:miter lim="800000"/>
            <a:headEnd/>
            <a:tailEnd/>
          </a:ln>
          <a:effectLst/>
        </p:spPr>
        <p:txBody>
          <a:bodyPr/>
          <a:lstStyle/>
          <a:p>
            <a:pPr>
              <a:spcBef>
                <a:spcPct val="20000"/>
              </a:spcBef>
              <a:buClr>
                <a:schemeClr val="hlink"/>
              </a:buClr>
              <a:buSzPct val="70000"/>
              <a:buFont typeface="Wingdings" pitchFamily="2" charset="2"/>
              <a:buNone/>
              <a:defRPr/>
            </a:pPr>
            <a:r>
              <a:rPr lang="ja-JP" altLang="en-US" sz="4000" dirty="0">
                <a:effectLst>
                  <a:outerShdw blurRad="38100" dist="38100" dir="2700000" algn="tl">
                    <a:srgbClr val="000000"/>
                  </a:outerShdw>
                </a:effectLst>
              </a:rPr>
              <a:t>　より質の高い経験を積める大学での研修は、一生の財産になるはずです。</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rinsyou\Desktop\図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3834" y="149434"/>
            <a:ext cx="8406638" cy="670856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正方形/長方形 1"/>
          <p:cNvSpPr>
            <a:spLocks noChangeArrowheads="1"/>
          </p:cNvSpPr>
          <p:nvPr/>
        </p:nvSpPr>
        <p:spPr bwMode="auto">
          <a:xfrm>
            <a:off x="500063" y="285750"/>
            <a:ext cx="8215312" cy="6555641"/>
          </a:xfrm>
          <a:prstGeom prst="rect">
            <a:avLst/>
          </a:prstGeom>
          <a:noFill/>
          <a:ln w="9525">
            <a:noFill/>
            <a:miter lim="800000"/>
            <a:headEnd/>
            <a:tailEnd/>
          </a:ln>
        </p:spPr>
        <p:txBody>
          <a:bodyPr>
            <a:spAutoFit/>
          </a:bodyPr>
          <a:lstStyle/>
          <a:p>
            <a:pPr>
              <a:defRPr/>
            </a:pPr>
            <a:r>
              <a:rPr lang="ja-JP" altLang="en-US" sz="2000" dirty="0"/>
              <a:t>　６．コアローテーションは，必修科目（内科，救急（麻酔を含む）</a:t>
            </a:r>
            <a:r>
              <a:rPr lang="en-US" altLang="ja-JP" sz="2000" dirty="0"/>
              <a:t>,</a:t>
            </a:r>
            <a:r>
              <a:rPr lang="ja-JP" altLang="en-US" sz="2000" dirty="0"/>
              <a:t>地域医療）と選択必修科目（外科</a:t>
            </a:r>
            <a:r>
              <a:rPr lang="en-US" altLang="ja-JP" sz="2000" dirty="0"/>
              <a:t>, </a:t>
            </a:r>
            <a:r>
              <a:rPr lang="ja-JP" altLang="en-US" sz="2000" dirty="0"/>
              <a:t>麻酔科</a:t>
            </a:r>
            <a:r>
              <a:rPr lang="en-US" altLang="ja-JP" sz="2000" dirty="0"/>
              <a:t>, </a:t>
            </a:r>
            <a:r>
              <a:rPr lang="ja-JP" altLang="en-US" sz="2000" dirty="0"/>
              <a:t>小児科，産婦人科，精神科）とし，行動目標・経験目標が達成できる機能をもったコース（科目）設定とします。</a:t>
            </a:r>
            <a:endParaRPr lang="en-US" altLang="ja-JP" sz="2000" dirty="0"/>
          </a:p>
          <a:p>
            <a:pPr>
              <a:defRPr/>
            </a:pPr>
            <a:endParaRPr lang="ja-JP" altLang="en-US" sz="2000" dirty="0"/>
          </a:p>
          <a:p>
            <a:pPr>
              <a:defRPr/>
            </a:pPr>
            <a:r>
              <a:rPr lang="ja-JP" altLang="en-US" sz="2000" dirty="0"/>
              <a:t>　７．内科系志望者は内科より開始，外科系志望者は外科系より開始することができます。（２年</a:t>
            </a:r>
            <a:r>
              <a:rPr lang="ja-JP" altLang="en-US" sz="2000" dirty="0" smtClean="0"/>
              <a:t>時は年間指導医</a:t>
            </a:r>
            <a:r>
              <a:rPr lang="ja-JP" altLang="en-US" sz="2000" dirty="0"/>
              <a:t>を指名して研修を開始します）</a:t>
            </a:r>
            <a:endParaRPr lang="en-US" altLang="ja-JP" sz="2000" dirty="0"/>
          </a:p>
          <a:p>
            <a:pPr>
              <a:defRPr/>
            </a:pPr>
            <a:endParaRPr lang="ja-JP" altLang="en-US" sz="2000" dirty="0"/>
          </a:p>
          <a:p>
            <a:pPr>
              <a:defRPr/>
            </a:pPr>
            <a:r>
              <a:rPr lang="ja-JP" altLang="en-US" sz="2000" dirty="0"/>
              <a:t>　８．研修期間は，</a:t>
            </a:r>
            <a:endParaRPr lang="en-US" altLang="ja-JP" sz="2000" dirty="0"/>
          </a:p>
          <a:p>
            <a:pPr>
              <a:defRPr/>
            </a:pPr>
            <a:r>
              <a:rPr lang="ja-JP" altLang="en-US" sz="2000" dirty="0"/>
              <a:t>　　原則</a:t>
            </a:r>
            <a:r>
              <a:rPr lang="en-US" altLang="ja-JP" sz="2000" dirty="0"/>
              <a:t>	</a:t>
            </a:r>
            <a:r>
              <a:rPr lang="ja-JP" altLang="en-US" sz="2000" dirty="0"/>
              <a:t>１年次　内科６か月，救急３ヶ月</a:t>
            </a:r>
            <a:r>
              <a:rPr lang="en-US" altLang="ja-JP" sz="2000" dirty="0"/>
              <a:t>,</a:t>
            </a:r>
            <a:r>
              <a:rPr lang="ja-JP" altLang="en-US" sz="2000" dirty="0"/>
              <a:t>　選択必修２科目以上３ヶ月</a:t>
            </a:r>
            <a:r>
              <a:rPr lang="en-US" altLang="ja-JP" sz="2000" dirty="0"/>
              <a:t>,</a:t>
            </a:r>
          </a:p>
          <a:p>
            <a:pPr>
              <a:defRPr/>
            </a:pPr>
            <a:r>
              <a:rPr lang="en-US" altLang="ja-JP" sz="2000" dirty="0"/>
              <a:t>	</a:t>
            </a:r>
            <a:r>
              <a:rPr lang="ja-JP" altLang="en-US" sz="2000" dirty="0"/>
              <a:t>２年次　地域医療１ヶ月</a:t>
            </a:r>
            <a:r>
              <a:rPr lang="en-US" altLang="ja-JP" sz="2000" dirty="0"/>
              <a:t>,</a:t>
            </a:r>
            <a:r>
              <a:rPr lang="ja-JP" altLang="en-US" sz="2000" dirty="0"/>
              <a:t>選択科目として残りの期間と設定します。</a:t>
            </a:r>
            <a:endParaRPr lang="en-US" altLang="ja-JP" sz="2000" dirty="0"/>
          </a:p>
          <a:p>
            <a:pPr>
              <a:defRPr/>
            </a:pPr>
            <a:endParaRPr lang="ja-JP" altLang="en-US" sz="2000" dirty="0"/>
          </a:p>
          <a:p>
            <a:pPr>
              <a:defRPr/>
            </a:pPr>
            <a:r>
              <a:rPr lang="ja-JP" altLang="en-US" sz="2000" dirty="0"/>
              <a:t>　９．選択必修科目（外科，麻酔科，小児科，産婦人科，精神科）に</a:t>
            </a:r>
            <a:r>
              <a:rPr lang="ja-JP" altLang="en-US" sz="2000" dirty="0" smtClean="0"/>
              <a:t>ついて</a:t>
            </a:r>
            <a:endParaRPr lang="en-US" altLang="ja-JP" sz="2000" dirty="0" smtClean="0"/>
          </a:p>
          <a:p>
            <a:pPr>
              <a:defRPr/>
            </a:pPr>
            <a:r>
              <a:rPr lang="ja-JP" altLang="en-US" sz="2000" dirty="0" smtClean="0"/>
              <a:t>は，２科目</a:t>
            </a:r>
            <a:r>
              <a:rPr lang="ja-JP" altLang="en-US" sz="2000" dirty="0"/>
              <a:t>以上研修することとします。尚、研修期間については，プログラム毎に異なり、原則３カ月以上とします。</a:t>
            </a:r>
            <a:endParaRPr lang="en-US" altLang="ja-JP" sz="2000" dirty="0"/>
          </a:p>
          <a:p>
            <a:pPr>
              <a:defRPr/>
            </a:pPr>
            <a:r>
              <a:rPr lang="ja-JP" altLang="en-US" sz="2000" dirty="0"/>
              <a:t>　</a:t>
            </a:r>
            <a:endParaRPr lang="en-US" altLang="ja-JP" sz="2000" dirty="0"/>
          </a:p>
          <a:p>
            <a:pPr>
              <a:defRPr/>
            </a:pPr>
            <a:r>
              <a:rPr lang="ja-JP" altLang="en-US" sz="2000" dirty="0"/>
              <a:t>　</a:t>
            </a:r>
            <a:r>
              <a:rPr lang="en-US" altLang="ja-JP" sz="2000" dirty="0">
                <a:latin typeface="+mn-ea"/>
              </a:rPr>
              <a:t> 10 </a:t>
            </a:r>
            <a:r>
              <a:rPr lang="ja-JP" altLang="en-US" sz="2000" dirty="0" err="1"/>
              <a:t>．</a:t>
            </a:r>
            <a:r>
              <a:rPr lang="ja-JP" altLang="en-US" sz="2000" dirty="0"/>
              <a:t>選択必修科目の目標到達ができない場合には、選択科目を利用して、必ず目標到達を達成してください。</a:t>
            </a:r>
            <a:endParaRPr lang="en-US" altLang="ja-JP" sz="2000" dirty="0"/>
          </a:p>
          <a:p>
            <a:pPr>
              <a:defRPr/>
            </a:pPr>
            <a:endParaRPr lang="ja-JP" altLang="en-US" sz="2000" dirty="0"/>
          </a:p>
          <a:p>
            <a:pPr>
              <a:defRPr/>
            </a:pPr>
            <a:r>
              <a:rPr lang="ja-JP" altLang="en-US" sz="2000" dirty="0"/>
              <a:t>　</a:t>
            </a:r>
            <a:r>
              <a:rPr lang="en-US" altLang="ja-JP" sz="2000" dirty="0">
                <a:latin typeface="+mn-ea"/>
                <a:ea typeface="+mn-ea"/>
              </a:rPr>
              <a:t>11</a:t>
            </a:r>
            <a:r>
              <a:rPr lang="ja-JP" altLang="en-US" sz="2000" dirty="0" err="1"/>
              <a:t>．</a:t>
            </a:r>
            <a:r>
              <a:rPr lang="ja-JP" altLang="en-US" sz="2000" dirty="0"/>
              <a:t> 選択科目の期間は，１科目１ヶ月以上とします。ただし，２Ｗ１Ｓに関しては２週間単位で偶数個選択します。</a:t>
            </a:r>
            <a:endParaRPr lang="en-US" altLang="ja-JP" sz="2000" dirty="0"/>
          </a:p>
          <a:p>
            <a:pPr>
              <a:defRPr/>
            </a:pPr>
            <a:endParaRPr lang="ja-JP" alt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28625" y="428625"/>
            <a:ext cx="8358188" cy="2246313"/>
          </a:xfrm>
          <a:prstGeom prst="rect">
            <a:avLst/>
          </a:prstGeom>
        </p:spPr>
        <p:txBody>
          <a:bodyPr>
            <a:spAutoFit/>
          </a:bodyPr>
          <a:lstStyle/>
          <a:p>
            <a:pPr>
              <a:defRPr/>
            </a:pPr>
            <a:r>
              <a:rPr lang="en-US" altLang="ja-JP" sz="2000" dirty="0">
                <a:latin typeface="+mn-ea"/>
                <a:ea typeface="+mn-ea"/>
              </a:rPr>
              <a:t>12.</a:t>
            </a:r>
            <a:r>
              <a:rPr lang="ja-JP" altLang="en-US" sz="2000" dirty="0">
                <a:latin typeface="+mn-ea"/>
                <a:ea typeface="+mn-ea"/>
              </a:rPr>
              <a:t>　基幹型での研修期間は８カ月以上、臨床研修協力施設での研修期間は</a:t>
            </a:r>
            <a:endParaRPr lang="en-US" altLang="ja-JP" sz="2000" dirty="0">
              <a:latin typeface="+mn-ea"/>
              <a:ea typeface="+mn-ea"/>
            </a:endParaRPr>
          </a:p>
          <a:p>
            <a:pPr>
              <a:defRPr/>
            </a:pPr>
            <a:r>
              <a:rPr lang="ja-JP" altLang="en-US" sz="2000" dirty="0">
                <a:latin typeface="+mn-ea"/>
                <a:ea typeface="+mn-ea"/>
              </a:rPr>
              <a:t>原則３カ月以内とします。</a:t>
            </a:r>
            <a:endParaRPr lang="en-US" altLang="ja-JP" sz="2000" dirty="0">
              <a:latin typeface="+mn-ea"/>
              <a:ea typeface="+mn-ea"/>
            </a:endParaRPr>
          </a:p>
          <a:p>
            <a:pPr>
              <a:defRPr/>
            </a:pPr>
            <a:endParaRPr lang="en-US" altLang="ja-JP" sz="2000" dirty="0">
              <a:latin typeface="+mn-ea"/>
              <a:ea typeface="+mn-ea"/>
            </a:endParaRPr>
          </a:p>
          <a:p>
            <a:pPr>
              <a:defRPr/>
            </a:pPr>
            <a:r>
              <a:rPr lang="en-US" altLang="ja-JP" sz="2000" dirty="0">
                <a:latin typeface="+mn-ea"/>
                <a:ea typeface="+mn-ea"/>
              </a:rPr>
              <a:t>13</a:t>
            </a:r>
            <a:r>
              <a:rPr lang="ja-JP" altLang="en-US" sz="2000" dirty="0" err="1">
                <a:latin typeface="+mn-ea"/>
                <a:ea typeface="+mn-ea"/>
              </a:rPr>
              <a:t>．</a:t>
            </a:r>
            <a:r>
              <a:rPr lang="ja-JP" altLang="en-US" sz="2000" dirty="0">
                <a:latin typeface="+mn-ea"/>
                <a:ea typeface="+mn-ea"/>
              </a:rPr>
              <a:t>初期臨床研修期間中のアルバイトは禁止します。</a:t>
            </a:r>
          </a:p>
          <a:p>
            <a:pPr>
              <a:defRPr/>
            </a:pPr>
            <a:r>
              <a:rPr lang="ja-JP" altLang="en-US" sz="2000" dirty="0">
                <a:latin typeface="+mn-ea"/>
                <a:ea typeface="+mn-ea"/>
              </a:rPr>
              <a:t>　</a:t>
            </a:r>
            <a:endParaRPr lang="en-US" altLang="ja-JP" sz="2000" dirty="0">
              <a:latin typeface="+mn-ea"/>
              <a:ea typeface="+mn-ea"/>
            </a:endParaRPr>
          </a:p>
          <a:p>
            <a:pPr>
              <a:defRPr/>
            </a:pPr>
            <a:r>
              <a:rPr lang="en-US" altLang="ja-JP" sz="2000" dirty="0">
                <a:latin typeface="+mn-ea"/>
                <a:ea typeface="+mn-ea"/>
              </a:rPr>
              <a:t>14</a:t>
            </a:r>
            <a:r>
              <a:rPr lang="ja-JP" altLang="en-US" sz="2000" dirty="0" err="1">
                <a:latin typeface="+mn-ea"/>
                <a:ea typeface="+mn-ea"/>
              </a:rPr>
              <a:t>．</a:t>
            </a:r>
            <a:r>
              <a:rPr lang="ja-JP" altLang="en-US" sz="2000" dirty="0">
                <a:latin typeface="+mn-ea"/>
                <a:ea typeface="+mn-ea"/>
              </a:rPr>
              <a:t>年間指導医をもうけ，プログラムの構成とレポートの提出を含む初期臨床研修の総括的指導を行います。</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nvGraphicFramePr>
        <p:xfrm>
          <a:off x="357158" y="1142984"/>
          <a:ext cx="8643998" cy="5300700"/>
        </p:xfrm>
        <a:graphic>
          <a:graphicData uri="http://schemas.openxmlformats.org/drawingml/2006/chart">
            <c:chart xmlns:c="http://schemas.openxmlformats.org/drawingml/2006/chart" xmlns:r="http://schemas.openxmlformats.org/officeDocument/2006/relationships" r:id="rId3"/>
          </a:graphicData>
        </a:graphic>
      </p:graphicFrame>
      <p:sp>
        <p:nvSpPr>
          <p:cNvPr id="10243" name="Text Box 4"/>
          <p:cNvSpPr txBox="1">
            <a:spLocks noChangeArrowheads="1"/>
          </p:cNvSpPr>
          <p:nvPr/>
        </p:nvSpPr>
        <p:spPr bwMode="auto">
          <a:xfrm>
            <a:off x="950913" y="214313"/>
            <a:ext cx="6829425" cy="1554162"/>
          </a:xfrm>
          <a:prstGeom prst="rect">
            <a:avLst/>
          </a:prstGeom>
          <a:noFill/>
          <a:ln w="9525">
            <a:noFill/>
            <a:miter lim="800000"/>
            <a:headEnd/>
            <a:tailEnd/>
          </a:ln>
        </p:spPr>
        <p:txBody>
          <a:bodyPr wrap="none">
            <a:spAutoFit/>
          </a:bodyPr>
          <a:lstStyle/>
          <a:p>
            <a:r>
              <a:rPr lang="ja-JP" altLang="en-US"/>
              <a:t>金沢大学附属病院マッチング結果推移</a:t>
            </a:r>
          </a:p>
          <a:p>
            <a:endParaRPr lang="ja-JP" altLang="en-US"/>
          </a:p>
          <a:p>
            <a:endParaRPr lang="en-US" altLang="ja-JP"/>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323850" y="428625"/>
            <a:ext cx="8820150" cy="6616700"/>
          </a:xfrm>
          <a:prstGeom prst="rect">
            <a:avLst/>
          </a:prstGeom>
          <a:noFill/>
          <a:ln w="9525">
            <a:noFill/>
            <a:miter lim="800000"/>
            <a:headEnd/>
            <a:tailEnd/>
          </a:ln>
        </p:spPr>
        <p:txBody>
          <a:bodyPr>
            <a:spAutoFit/>
          </a:bodyPr>
          <a:lstStyle/>
          <a:p>
            <a:pPr>
              <a:defRPr/>
            </a:pPr>
            <a:r>
              <a:rPr lang="ja-JP" altLang="en-US" sz="4000" dirty="0">
                <a:solidFill>
                  <a:schemeClr val="accent2"/>
                </a:solidFill>
              </a:rPr>
              <a:t>金沢大学附属病院初期臨床プログラム</a:t>
            </a:r>
          </a:p>
          <a:p>
            <a:pPr>
              <a:defRPr/>
            </a:pPr>
            <a:r>
              <a:rPr lang="ja-JP" altLang="en-US" dirty="0">
                <a:latin typeface="+mn-ea"/>
                <a:ea typeface="+mn-ea"/>
              </a:rPr>
              <a:t>定員　</a:t>
            </a:r>
            <a:r>
              <a:rPr lang="ja-JP" altLang="en-US" dirty="0" smtClean="0">
                <a:latin typeface="+mn-ea"/>
                <a:ea typeface="+mn-ea"/>
              </a:rPr>
              <a:t>７６名</a:t>
            </a:r>
            <a:r>
              <a:rPr lang="ja-JP" altLang="en-US" dirty="0"/>
              <a:t>（</a:t>
            </a:r>
            <a:r>
              <a:rPr lang="en-US" altLang="ja-JP" dirty="0"/>
              <a:t>H24</a:t>
            </a:r>
            <a:r>
              <a:rPr lang="ja-JP" altLang="en-US" dirty="0"/>
              <a:t>年度募集定員は未定）</a:t>
            </a:r>
            <a:endParaRPr lang="en-US" altLang="ja-JP" dirty="0">
              <a:latin typeface="+mn-ea"/>
              <a:ea typeface="+mn-ea"/>
            </a:endParaRPr>
          </a:p>
          <a:p>
            <a:pPr>
              <a:defRPr/>
            </a:pPr>
            <a:endParaRPr lang="ja-JP" altLang="en-US" dirty="0">
              <a:latin typeface="+mn-ea"/>
              <a:ea typeface="+mn-ea"/>
            </a:endParaRPr>
          </a:p>
          <a:p>
            <a:pPr>
              <a:defRPr/>
            </a:pPr>
            <a:r>
              <a:rPr lang="en-US" altLang="ja-JP" dirty="0">
                <a:latin typeface="+mn-ea"/>
                <a:ea typeface="+mn-ea"/>
              </a:rPr>
              <a:t>Ⅰ</a:t>
            </a:r>
            <a:r>
              <a:rPr lang="ja-JP" altLang="en-US" dirty="0">
                <a:latin typeface="+mn-ea"/>
                <a:ea typeface="+mn-ea"/>
              </a:rPr>
              <a:t>　高度医療周辺プライマリ・ケアコース</a:t>
            </a:r>
            <a:r>
              <a:rPr lang="en-US" altLang="ja-JP" dirty="0">
                <a:latin typeface="+mn-ea"/>
                <a:ea typeface="+mn-ea"/>
              </a:rPr>
              <a:t>	 5</a:t>
            </a:r>
            <a:r>
              <a:rPr lang="ja-JP" altLang="en-US" dirty="0">
                <a:latin typeface="+mn-ea"/>
                <a:ea typeface="+mn-ea"/>
              </a:rPr>
              <a:t>名</a:t>
            </a:r>
          </a:p>
          <a:p>
            <a:pPr>
              <a:defRPr/>
            </a:pPr>
            <a:r>
              <a:rPr lang="ja-JP" altLang="en-US" dirty="0">
                <a:latin typeface="+mn-ea"/>
                <a:ea typeface="+mn-ea"/>
              </a:rPr>
              <a:t>　　　 </a:t>
            </a:r>
            <a:r>
              <a:rPr lang="en-US" altLang="ja-JP" dirty="0">
                <a:latin typeface="+mn-ea"/>
                <a:ea typeface="+mn-ea"/>
              </a:rPr>
              <a:t>(</a:t>
            </a:r>
            <a:r>
              <a:rPr lang="ja-JP" altLang="en-US" dirty="0">
                <a:latin typeface="+mn-ea"/>
                <a:ea typeface="+mn-ea"/>
              </a:rPr>
              <a:t>大学病院</a:t>
            </a:r>
            <a:r>
              <a:rPr lang="en-US" altLang="ja-JP" dirty="0">
                <a:latin typeface="+mn-ea"/>
                <a:ea typeface="+mn-ea"/>
              </a:rPr>
              <a:t>2</a:t>
            </a:r>
            <a:r>
              <a:rPr lang="ja-JP" altLang="en-US" dirty="0">
                <a:latin typeface="+mn-ea"/>
                <a:ea typeface="+mn-ea"/>
              </a:rPr>
              <a:t>年間コース</a:t>
            </a:r>
            <a:r>
              <a:rPr lang="en-US" altLang="ja-JP" dirty="0">
                <a:latin typeface="+mn-ea"/>
                <a:ea typeface="+mn-ea"/>
              </a:rPr>
              <a:t>)</a:t>
            </a:r>
            <a:r>
              <a:rPr lang="ja-JP" altLang="en-US" dirty="0">
                <a:latin typeface="+mn-ea"/>
                <a:ea typeface="+mn-ea"/>
              </a:rPr>
              <a:t>　　　　</a:t>
            </a:r>
            <a:endParaRPr lang="en-US" altLang="ja-JP" dirty="0">
              <a:latin typeface="+mn-ea"/>
              <a:ea typeface="+mn-ea"/>
            </a:endParaRPr>
          </a:p>
          <a:p>
            <a:pPr>
              <a:defRPr/>
            </a:pPr>
            <a:r>
              <a:rPr lang="en-US" altLang="ja-JP" dirty="0">
                <a:latin typeface="+mn-ea"/>
                <a:ea typeface="+mn-ea"/>
              </a:rPr>
              <a:t>Ⅱ</a:t>
            </a:r>
            <a:r>
              <a:rPr lang="ja-JP" altLang="en-US" dirty="0">
                <a:latin typeface="+mn-ea"/>
                <a:ea typeface="+mn-ea"/>
              </a:rPr>
              <a:t>　地域医療連携実践コース</a:t>
            </a:r>
            <a:r>
              <a:rPr lang="en-US" altLang="ja-JP" dirty="0">
                <a:latin typeface="+mn-ea"/>
                <a:ea typeface="+mn-ea"/>
              </a:rPr>
              <a:t>			32</a:t>
            </a:r>
            <a:r>
              <a:rPr lang="ja-JP" altLang="en-US" dirty="0">
                <a:latin typeface="+mn-ea"/>
                <a:ea typeface="+mn-ea"/>
              </a:rPr>
              <a:t>名</a:t>
            </a:r>
          </a:p>
          <a:p>
            <a:pPr>
              <a:defRPr/>
            </a:pPr>
            <a:r>
              <a:rPr lang="ja-JP" altLang="en-US" dirty="0">
                <a:latin typeface="+mn-ea"/>
                <a:ea typeface="+mn-ea"/>
              </a:rPr>
              <a:t>	</a:t>
            </a:r>
            <a:r>
              <a:rPr lang="en-US" altLang="ja-JP" dirty="0">
                <a:latin typeface="+mn-ea"/>
                <a:ea typeface="+mn-ea"/>
              </a:rPr>
              <a:t>(</a:t>
            </a:r>
            <a:r>
              <a:rPr lang="ja-JP" altLang="en-US" dirty="0">
                <a:latin typeface="+mn-ea"/>
                <a:ea typeface="+mn-ea"/>
              </a:rPr>
              <a:t>いわゆる </a:t>
            </a:r>
            <a:r>
              <a:rPr lang="ja-JP" altLang="en-US" dirty="0" err="1">
                <a:latin typeface="+mn-ea"/>
                <a:ea typeface="+mn-ea"/>
              </a:rPr>
              <a:t>た</a:t>
            </a:r>
            <a:r>
              <a:rPr lang="ja-JP" altLang="en-US" dirty="0">
                <a:latin typeface="+mn-ea"/>
                <a:ea typeface="+mn-ea"/>
              </a:rPr>
              <a:t>すきがけコース</a:t>
            </a:r>
            <a:r>
              <a:rPr lang="en-US" altLang="ja-JP" dirty="0">
                <a:latin typeface="+mn-ea"/>
                <a:ea typeface="+mn-ea"/>
              </a:rPr>
              <a:t>)</a:t>
            </a:r>
          </a:p>
          <a:p>
            <a:pPr>
              <a:defRPr/>
            </a:pPr>
            <a:r>
              <a:rPr lang="en-US" altLang="ja-JP" dirty="0">
                <a:latin typeface="+mn-ea"/>
                <a:ea typeface="+mn-ea"/>
              </a:rPr>
              <a:t>Ⅲ</a:t>
            </a:r>
            <a:r>
              <a:rPr lang="ja-JP" altLang="en-US" dirty="0">
                <a:latin typeface="+mn-ea"/>
                <a:ea typeface="+mn-ea"/>
              </a:rPr>
              <a:t>　内科系専門プログラム</a:t>
            </a:r>
            <a:r>
              <a:rPr lang="en-US" altLang="ja-JP" dirty="0">
                <a:latin typeface="+mn-ea"/>
                <a:ea typeface="+mn-ea"/>
              </a:rPr>
              <a:t>				 7</a:t>
            </a:r>
            <a:r>
              <a:rPr lang="ja-JP" altLang="en-US" dirty="0">
                <a:latin typeface="+mn-ea"/>
                <a:ea typeface="+mn-ea"/>
              </a:rPr>
              <a:t>名</a:t>
            </a:r>
            <a:endParaRPr lang="en-US" altLang="ja-JP" dirty="0">
              <a:latin typeface="+mn-ea"/>
              <a:ea typeface="+mn-ea"/>
            </a:endParaRPr>
          </a:p>
          <a:p>
            <a:pPr>
              <a:defRPr/>
            </a:pPr>
            <a:r>
              <a:rPr lang="en-US" altLang="ja-JP" dirty="0">
                <a:latin typeface="+mn-ea"/>
                <a:ea typeface="+mn-ea"/>
              </a:rPr>
              <a:t>Ⅳ</a:t>
            </a:r>
            <a:r>
              <a:rPr lang="ja-JP" altLang="en-US" dirty="0">
                <a:latin typeface="+mn-ea"/>
                <a:ea typeface="+mn-ea"/>
              </a:rPr>
              <a:t>　外科系専門プログラム</a:t>
            </a:r>
            <a:r>
              <a:rPr lang="en-US" altLang="ja-JP" dirty="0">
                <a:latin typeface="+mn-ea"/>
                <a:ea typeface="+mn-ea"/>
              </a:rPr>
              <a:t>				25</a:t>
            </a:r>
            <a:r>
              <a:rPr lang="ja-JP" altLang="en-US" dirty="0">
                <a:latin typeface="+mn-ea"/>
                <a:ea typeface="+mn-ea"/>
              </a:rPr>
              <a:t>名</a:t>
            </a:r>
          </a:p>
          <a:p>
            <a:pPr>
              <a:defRPr/>
            </a:pPr>
            <a:r>
              <a:rPr lang="en-US" altLang="ja-JP" dirty="0">
                <a:latin typeface="+mn-ea"/>
                <a:ea typeface="+mn-ea"/>
              </a:rPr>
              <a:t>Ⅴ</a:t>
            </a:r>
            <a:r>
              <a:rPr lang="ja-JP" altLang="en-US" dirty="0">
                <a:latin typeface="+mn-ea"/>
                <a:ea typeface="+mn-ea"/>
              </a:rPr>
              <a:t>　麻酔科専門プログラム</a:t>
            </a:r>
            <a:r>
              <a:rPr lang="en-US" altLang="ja-JP" dirty="0">
                <a:latin typeface="+mn-ea"/>
                <a:ea typeface="+mn-ea"/>
              </a:rPr>
              <a:t>				 3</a:t>
            </a:r>
            <a:r>
              <a:rPr lang="ja-JP" altLang="en-US" dirty="0">
                <a:latin typeface="+mn-ea"/>
                <a:ea typeface="+mn-ea"/>
              </a:rPr>
              <a:t>名</a:t>
            </a:r>
          </a:p>
          <a:p>
            <a:pPr>
              <a:defRPr/>
            </a:pPr>
            <a:r>
              <a:rPr lang="en-US" altLang="ja-JP" dirty="0">
                <a:latin typeface="+mn-ea"/>
                <a:ea typeface="+mn-ea"/>
              </a:rPr>
              <a:t>Ⅵ</a:t>
            </a:r>
            <a:r>
              <a:rPr lang="ja-JP" altLang="en-US" dirty="0">
                <a:latin typeface="+mn-ea"/>
                <a:ea typeface="+mn-ea"/>
              </a:rPr>
              <a:t>　特別プログラム・小児科コース</a:t>
            </a:r>
            <a:r>
              <a:rPr lang="en-US" altLang="ja-JP" dirty="0">
                <a:latin typeface="+mn-ea"/>
                <a:ea typeface="+mn-ea"/>
              </a:rPr>
              <a:t>		</a:t>
            </a:r>
            <a:r>
              <a:rPr lang="ja-JP" altLang="en-US" dirty="0">
                <a:latin typeface="+mn-ea"/>
                <a:ea typeface="+mn-ea"/>
              </a:rPr>
              <a:t> </a:t>
            </a:r>
            <a:r>
              <a:rPr lang="en-US" altLang="ja-JP" dirty="0">
                <a:latin typeface="+mn-ea"/>
                <a:ea typeface="+mn-ea"/>
              </a:rPr>
              <a:t>2</a:t>
            </a:r>
            <a:r>
              <a:rPr lang="ja-JP" altLang="en-US" dirty="0">
                <a:latin typeface="+mn-ea"/>
                <a:ea typeface="+mn-ea"/>
              </a:rPr>
              <a:t>名</a:t>
            </a:r>
            <a:endParaRPr lang="en-US" altLang="ja-JP" dirty="0">
              <a:latin typeface="+mn-ea"/>
              <a:ea typeface="+mn-ea"/>
            </a:endParaRPr>
          </a:p>
          <a:p>
            <a:pPr>
              <a:defRPr/>
            </a:pPr>
            <a:r>
              <a:rPr lang="en-US" altLang="ja-JP" dirty="0">
                <a:latin typeface="+mn-ea"/>
                <a:ea typeface="+mn-ea"/>
              </a:rPr>
              <a:t>Ⅶ</a:t>
            </a:r>
            <a:r>
              <a:rPr lang="ja-JP" altLang="en-US" dirty="0">
                <a:latin typeface="+mn-ea"/>
                <a:ea typeface="+mn-ea"/>
              </a:rPr>
              <a:t>　特別プログラム・産婦人科コース</a:t>
            </a:r>
            <a:r>
              <a:rPr lang="en-US" altLang="ja-JP" dirty="0">
                <a:latin typeface="+mn-ea"/>
                <a:ea typeface="+mn-ea"/>
              </a:rPr>
              <a:t>		</a:t>
            </a:r>
            <a:r>
              <a:rPr lang="ja-JP" altLang="en-US" dirty="0">
                <a:latin typeface="+mn-ea"/>
                <a:ea typeface="+mn-ea"/>
              </a:rPr>
              <a:t> </a:t>
            </a:r>
            <a:r>
              <a:rPr lang="en-US" altLang="ja-JP" dirty="0">
                <a:latin typeface="+mn-ea"/>
                <a:ea typeface="+mn-ea"/>
              </a:rPr>
              <a:t>2</a:t>
            </a:r>
            <a:r>
              <a:rPr lang="ja-JP" altLang="en-US" dirty="0">
                <a:latin typeface="+mn-ea"/>
                <a:ea typeface="+mn-ea"/>
              </a:rPr>
              <a:t>名</a:t>
            </a:r>
          </a:p>
          <a:p>
            <a:pPr>
              <a:defRPr/>
            </a:pPr>
            <a:endParaRPr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3850" y="428625"/>
            <a:ext cx="8820150" cy="6616700"/>
          </a:xfrm>
          <a:prstGeom prst="rect">
            <a:avLst/>
          </a:prstGeom>
          <a:noFill/>
          <a:ln w="9525">
            <a:noFill/>
            <a:miter lim="800000"/>
            <a:headEnd/>
            <a:tailEnd/>
          </a:ln>
        </p:spPr>
        <p:txBody>
          <a:bodyPr>
            <a:spAutoFit/>
          </a:bodyPr>
          <a:lstStyle/>
          <a:p>
            <a:pPr>
              <a:defRPr/>
            </a:pPr>
            <a:r>
              <a:rPr lang="ja-JP" altLang="en-US" sz="4000" dirty="0">
                <a:solidFill>
                  <a:schemeClr val="accent2"/>
                </a:solidFill>
              </a:rPr>
              <a:t>金沢大学附属病院初期臨床プログラム</a:t>
            </a:r>
          </a:p>
          <a:p>
            <a:pPr>
              <a:defRPr/>
            </a:pPr>
            <a:r>
              <a:rPr lang="ja-JP" altLang="en-US" dirty="0">
                <a:latin typeface="+mn-ea"/>
                <a:ea typeface="+mn-ea"/>
              </a:rPr>
              <a:t>定員　</a:t>
            </a:r>
            <a:r>
              <a:rPr lang="ja-JP" altLang="en-US" dirty="0" smtClean="0">
                <a:latin typeface="+mn-ea"/>
                <a:ea typeface="+mn-ea"/>
              </a:rPr>
              <a:t>７６名</a:t>
            </a:r>
            <a:r>
              <a:rPr lang="ja-JP" altLang="en-US" dirty="0">
                <a:solidFill>
                  <a:srgbClr val="FF0000"/>
                </a:solidFill>
              </a:rPr>
              <a:t>（</a:t>
            </a:r>
            <a:r>
              <a:rPr lang="en-US" altLang="ja-JP" dirty="0">
                <a:solidFill>
                  <a:srgbClr val="FF0000"/>
                </a:solidFill>
              </a:rPr>
              <a:t>H24</a:t>
            </a:r>
            <a:r>
              <a:rPr lang="ja-JP" altLang="en-US" dirty="0">
                <a:solidFill>
                  <a:srgbClr val="FF0000"/>
                </a:solidFill>
              </a:rPr>
              <a:t>年度募集定員は未定）</a:t>
            </a:r>
            <a:endParaRPr lang="en-US" altLang="ja-JP" dirty="0">
              <a:solidFill>
                <a:srgbClr val="FF0000"/>
              </a:solidFill>
              <a:latin typeface="+mn-ea"/>
              <a:ea typeface="+mn-ea"/>
            </a:endParaRPr>
          </a:p>
          <a:p>
            <a:pPr>
              <a:defRPr/>
            </a:pPr>
            <a:endParaRPr lang="ja-JP" altLang="en-US" dirty="0">
              <a:latin typeface="+mn-ea"/>
              <a:ea typeface="+mn-ea"/>
            </a:endParaRPr>
          </a:p>
          <a:p>
            <a:pPr>
              <a:defRPr/>
            </a:pPr>
            <a:r>
              <a:rPr lang="en-US" altLang="ja-JP" dirty="0">
                <a:latin typeface="+mn-ea"/>
                <a:ea typeface="+mn-ea"/>
              </a:rPr>
              <a:t>Ⅰ</a:t>
            </a:r>
            <a:r>
              <a:rPr lang="ja-JP" altLang="en-US" dirty="0">
                <a:latin typeface="+mn-ea"/>
                <a:ea typeface="+mn-ea"/>
              </a:rPr>
              <a:t>　高度医療周辺プライマリ・ケアコース</a:t>
            </a:r>
            <a:r>
              <a:rPr lang="en-US" altLang="ja-JP" dirty="0">
                <a:latin typeface="+mn-ea"/>
                <a:ea typeface="+mn-ea"/>
              </a:rPr>
              <a:t>	 5</a:t>
            </a:r>
            <a:r>
              <a:rPr lang="ja-JP" altLang="en-US" dirty="0">
                <a:latin typeface="+mn-ea"/>
                <a:ea typeface="+mn-ea"/>
              </a:rPr>
              <a:t>名</a:t>
            </a:r>
          </a:p>
          <a:p>
            <a:pPr>
              <a:defRPr/>
            </a:pPr>
            <a:r>
              <a:rPr lang="ja-JP" altLang="en-US" dirty="0">
                <a:latin typeface="+mn-ea"/>
                <a:ea typeface="+mn-ea"/>
              </a:rPr>
              <a:t>　　　 </a:t>
            </a:r>
            <a:r>
              <a:rPr lang="en-US" altLang="ja-JP" dirty="0">
                <a:latin typeface="+mn-ea"/>
                <a:ea typeface="+mn-ea"/>
              </a:rPr>
              <a:t>(</a:t>
            </a:r>
            <a:r>
              <a:rPr lang="ja-JP" altLang="en-US" dirty="0">
                <a:latin typeface="+mn-ea"/>
                <a:ea typeface="+mn-ea"/>
              </a:rPr>
              <a:t>大学病院</a:t>
            </a:r>
            <a:r>
              <a:rPr lang="en-US" altLang="ja-JP" dirty="0">
                <a:latin typeface="+mn-ea"/>
                <a:ea typeface="+mn-ea"/>
              </a:rPr>
              <a:t>2</a:t>
            </a:r>
            <a:r>
              <a:rPr lang="ja-JP" altLang="en-US" dirty="0">
                <a:latin typeface="+mn-ea"/>
                <a:ea typeface="+mn-ea"/>
              </a:rPr>
              <a:t>年間コース</a:t>
            </a:r>
            <a:r>
              <a:rPr lang="en-US" altLang="ja-JP" dirty="0">
                <a:latin typeface="+mn-ea"/>
                <a:ea typeface="+mn-ea"/>
              </a:rPr>
              <a:t>)</a:t>
            </a:r>
            <a:r>
              <a:rPr lang="ja-JP" altLang="en-US" dirty="0">
                <a:latin typeface="+mn-ea"/>
                <a:ea typeface="+mn-ea"/>
              </a:rPr>
              <a:t>　　　　</a:t>
            </a:r>
            <a:endParaRPr lang="en-US" altLang="ja-JP" dirty="0">
              <a:latin typeface="+mn-ea"/>
              <a:ea typeface="+mn-ea"/>
            </a:endParaRPr>
          </a:p>
          <a:p>
            <a:pPr>
              <a:defRPr/>
            </a:pPr>
            <a:r>
              <a:rPr lang="en-US" altLang="ja-JP" dirty="0">
                <a:latin typeface="+mn-ea"/>
                <a:ea typeface="+mn-ea"/>
              </a:rPr>
              <a:t>Ⅱ</a:t>
            </a:r>
            <a:r>
              <a:rPr lang="ja-JP" altLang="en-US" dirty="0">
                <a:latin typeface="+mn-ea"/>
                <a:ea typeface="+mn-ea"/>
              </a:rPr>
              <a:t>　地域医療連携実践コース</a:t>
            </a:r>
            <a:r>
              <a:rPr lang="en-US" altLang="ja-JP" dirty="0">
                <a:latin typeface="+mn-ea"/>
                <a:ea typeface="+mn-ea"/>
              </a:rPr>
              <a:t>			32</a:t>
            </a:r>
            <a:r>
              <a:rPr lang="ja-JP" altLang="en-US" dirty="0">
                <a:latin typeface="+mn-ea"/>
                <a:ea typeface="+mn-ea"/>
              </a:rPr>
              <a:t>名</a:t>
            </a:r>
          </a:p>
          <a:p>
            <a:pPr>
              <a:defRPr/>
            </a:pPr>
            <a:r>
              <a:rPr lang="ja-JP" altLang="en-US" dirty="0">
                <a:latin typeface="+mn-ea"/>
                <a:ea typeface="+mn-ea"/>
              </a:rPr>
              <a:t>	</a:t>
            </a:r>
            <a:r>
              <a:rPr lang="en-US" altLang="ja-JP" dirty="0">
                <a:latin typeface="+mn-ea"/>
                <a:ea typeface="+mn-ea"/>
              </a:rPr>
              <a:t>(</a:t>
            </a:r>
            <a:r>
              <a:rPr lang="ja-JP" altLang="en-US" dirty="0">
                <a:latin typeface="+mn-ea"/>
                <a:ea typeface="+mn-ea"/>
              </a:rPr>
              <a:t>いわゆる </a:t>
            </a:r>
            <a:r>
              <a:rPr lang="ja-JP" altLang="en-US" dirty="0" err="1">
                <a:latin typeface="+mn-ea"/>
                <a:ea typeface="+mn-ea"/>
              </a:rPr>
              <a:t>た</a:t>
            </a:r>
            <a:r>
              <a:rPr lang="ja-JP" altLang="en-US" dirty="0">
                <a:latin typeface="+mn-ea"/>
                <a:ea typeface="+mn-ea"/>
              </a:rPr>
              <a:t>すきがけコース</a:t>
            </a:r>
            <a:r>
              <a:rPr lang="en-US" altLang="ja-JP" dirty="0">
                <a:latin typeface="+mn-ea"/>
                <a:ea typeface="+mn-ea"/>
              </a:rPr>
              <a:t>)</a:t>
            </a:r>
          </a:p>
          <a:p>
            <a:pPr>
              <a:defRPr/>
            </a:pPr>
            <a:r>
              <a:rPr lang="en-US" altLang="ja-JP" dirty="0">
                <a:latin typeface="+mn-ea"/>
                <a:ea typeface="+mn-ea"/>
              </a:rPr>
              <a:t>Ⅲ</a:t>
            </a:r>
            <a:r>
              <a:rPr lang="ja-JP" altLang="en-US" dirty="0">
                <a:latin typeface="+mn-ea"/>
                <a:ea typeface="+mn-ea"/>
              </a:rPr>
              <a:t>　内科系専門プログラム</a:t>
            </a:r>
            <a:r>
              <a:rPr lang="en-US" altLang="ja-JP" dirty="0">
                <a:latin typeface="+mn-ea"/>
                <a:ea typeface="+mn-ea"/>
              </a:rPr>
              <a:t>				 7</a:t>
            </a:r>
            <a:r>
              <a:rPr lang="ja-JP" altLang="en-US" dirty="0">
                <a:latin typeface="+mn-ea"/>
                <a:ea typeface="+mn-ea"/>
              </a:rPr>
              <a:t>名</a:t>
            </a:r>
            <a:endParaRPr lang="en-US" altLang="ja-JP" dirty="0">
              <a:latin typeface="+mn-ea"/>
              <a:ea typeface="+mn-ea"/>
            </a:endParaRPr>
          </a:p>
          <a:p>
            <a:pPr>
              <a:defRPr/>
            </a:pPr>
            <a:r>
              <a:rPr lang="en-US" altLang="ja-JP" dirty="0">
                <a:latin typeface="+mn-ea"/>
                <a:ea typeface="+mn-ea"/>
              </a:rPr>
              <a:t>Ⅳ</a:t>
            </a:r>
            <a:r>
              <a:rPr lang="ja-JP" altLang="en-US" dirty="0">
                <a:latin typeface="+mn-ea"/>
                <a:ea typeface="+mn-ea"/>
              </a:rPr>
              <a:t>　外科系専門プログラム</a:t>
            </a:r>
            <a:r>
              <a:rPr lang="en-US" altLang="ja-JP" dirty="0">
                <a:latin typeface="+mn-ea"/>
                <a:ea typeface="+mn-ea"/>
              </a:rPr>
              <a:t>				25</a:t>
            </a:r>
            <a:r>
              <a:rPr lang="ja-JP" altLang="en-US" dirty="0">
                <a:latin typeface="+mn-ea"/>
                <a:ea typeface="+mn-ea"/>
              </a:rPr>
              <a:t>名</a:t>
            </a:r>
          </a:p>
          <a:p>
            <a:pPr>
              <a:defRPr/>
            </a:pPr>
            <a:r>
              <a:rPr lang="en-US" altLang="ja-JP" dirty="0">
                <a:latin typeface="+mn-ea"/>
                <a:ea typeface="+mn-ea"/>
              </a:rPr>
              <a:t>Ⅴ</a:t>
            </a:r>
            <a:r>
              <a:rPr lang="ja-JP" altLang="en-US" dirty="0">
                <a:latin typeface="+mn-ea"/>
                <a:ea typeface="+mn-ea"/>
              </a:rPr>
              <a:t>　麻酔科専門プログラム</a:t>
            </a:r>
            <a:r>
              <a:rPr lang="en-US" altLang="ja-JP" dirty="0">
                <a:latin typeface="+mn-ea"/>
                <a:ea typeface="+mn-ea"/>
              </a:rPr>
              <a:t>				 3</a:t>
            </a:r>
            <a:r>
              <a:rPr lang="ja-JP" altLang="en-US" dirty="0">
                <a:latin typeface="+mn-ea"/>
                <a:ea typeface="+mn-ea"/>
              </a:rPr>
              <a:t>名</a:t>
            </a:r>
          </a:p>
          <a:p>
            <a:pPr>
              <a:defRPr/>
            </a:pPr>
            <a:r>
              <a:rPr lang="en-US" altLang="ja-JP" dirty="0">
                <a:latin typeface="+mn-ea"/>
                <a:ea typeface="+mn-ea"/>
              </a:rPr>
              <a:t>Ⅵ</a:t>
            </a:r>
            <a:r>
              <a:rPr lang="ja-JP" altLang="en-US" dirty="0">
                <a:latin typeface="+mn-ea"/>
                <a:ea typeface="+mn-ea"/>
              </a:rPr>
              <a:t>　特別プログラム・小児科コース</a:t>
            </a:r>
            <a:r>
              <a:rPr lang="en-US" altLang="ja-JP" dirty="0">
                <a:latin typeface="+mn-ea"/>
                <a:ea typeface="+mn-ea"/>
              </a:rPr>
              <a:t>		</a:t>
            </a:r>
            <a:r>
              <a:rPr lang="ja-JP" altLang="en-US" dirty="0">
                <a:latin typeface="+mn-ea"/>
                <a:ea typeface="+mn-ea"/>
              </a:rPr>
              <a:t> </a:t>
            </a:r>
            <a:r>
              <a:rPr lang="en-US" altLang="ja-JP" dirty="0">
                <a:latin typeface="+mn-ea"/>
                <a:ea typeface="+mn-ea"/>
              </a:rPr>
              <a:t>2</a:t>
            </a:r>
            <a:r>
              <a:rPr lang="ja-JP" altLang="en-US" dirty="0">
                <a:latin typeface="+mn-ea"/>
                <a:ea typeface="+mn-ea"/>
              </a:rPr>
              <a:t>名</a:t>
            </a:r>
            <a:endParaRPr lang="en-US" altLang="ja-JP" dirty="0">
              <a:latin typeface="+mn-ea"/>
              <a:ea typeface="+mn-ea"/>
            </a:endParaRPr>
          </a:p>
          <a:p>
            <a:pPr>
              <a:defRPr/>
            </a:pPr>
            <a:r>
              <a:rPr lang="en-US" altLang="ja-JP" dirty="0">
                <a:latin typeface="+mn-ea"/>
                <a:ea typeface="+mn-ea"/>
              </a:rPr>
              <a:t>Ⅶ</a:t>
            </a:r>
            <a:r>
              <a:rPr lang="ja-JP" altLang="en-US" dirty="0">
                <a:latin typeface="+mn-ea"/>
                <a:ea typeface="+mn-ea"/>
              </a:rPr>
              <a:t>　特別プログラム・産婦人科コース</a:t>
            </a:r>
            <a:r>
              <a:rPr lang="en-US" altLang="ja-JP" dirty="0">
                <a:latin typeface="+mn-ea"/>
                <a:ea typeface="+mn-ea"/>
              </a:rPr>
              <a:t>		</a:t>
            </a:r>
            <a:r>
              <a:rPr lang="ja-JP" altLang="en-US" dirty="0">
                <a:latin typeface="+mn-ea"/>
                <a:ea typeface="+mn-ea"/>
              </a:rPr>
              <a:t> </a:t>
            </a:r>
            <a:r>
              <a:rPr lang="en-US" altLang="ja-JP" dirty="0">
                <a:latin typeface="+mn-ea"/>
                <a:ea typeface="+mn-ea"/>
              </a:rPr>
              <a:t>2</a:t>
            </a:r>
            <a:r>
              <a:rPr lang="ja-JP" altLang="en-US" dirty="0">
                <a:latin typeface="+mn-ea"/>
                <a:ea typeface="+mn-ea"/>
              </a:rPr>
              <a:t>名</a:t>
            </a:r>
          </a:p>
          <a:p>
            <a:pPr>
              <a:defRPr/>
            </a:pPr>
            <a:endParaRPr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323850" y="428625"/>
            <a:ext cx="8820150" cy="6616700"/>
          </a:xfrm>
          <a:prstGeom prst="rect">
            <a:avLst/>
          </a:prstGeom>
          <a:noFill/>
          <a:ln w="9525">
            <a:noFill/>
            <a:miter lim="800000"/>
            <a:headEnd/>
            <a:tailEnd/>
          </a:ln>
        </p:spPr>
        <p:txBody>
          <a:bodyPr>
            <a:spAutoFit/>
          </a:bodyPr>
          <a:lstStyle/>
          <a:p>
            <a:pPr>
              <a:defRPr/>
            </a:pPr>
            <a:r>
              <a:rPr lang="ja-JP" altLang="en-US" sz="4000" dirty="0">
                <a:solidFill>
                  <a:schemeClr val="accent2"/>
                </a:solidFill>
              </a:rPr>
              <a:t>金沢大学附属病院初期臨床プログラム</a:t>
            </a:r>
          </a:p>
          <a:p>
            <a:pPr>
              <a:defRPr/>
            </a:pPr>
            <a:r>
              <a:rPr lang="ja-JP" altLang="en-US" dirty="0"/>
              <a:t>定員　</a:t>
            </a:r>
            <a:r>
              <a:rPr lang="ja-JP" altLang="en-US" dirty="0" smtClean="0"/>
              <a:t>７６名（</a:t>
            </a:r>
            <a:r>
              <a:rPr lang="en-US" altLang="ja-JP" dirty="0" smtClean="0"/>
              <a:t>H24</a:t>
            </a:r>
            <a:r>
              <a:rPr lang="ja-JP" altLang="en-US" dirty="0" smtClean="0"/>
              <a:t>年度募集定員は未定）</a:t>
            </a:r>
            <a:endParaRPr lang="en-US" altLang="ja-JP" dirty="0"/>
          </a:p>
          <a:p>
            <a:pPr>
              <a:defRPr/>
            </a:pPr>
            <a:endParaRPr lang="ja-JP" altLang="en-US" dirty="0"/>
          </a:p>
          <a:p>
            <a:pPr>
              <a:defRPr/>
            </a:pPr>
            <a:r>
              <a:rPr lang="en-US" altLang="ja-JP" dirty="0">
                <a:solidFill>
                  <a:srgbClr val="FFFF00"/>
                </a:solidFill>
                <a:latin typeface="+mn-ea"/>
                <a:ea typeface="+mn-ea"/>
              </a:rPr>
              <a:t>Ⅰ</a:t>
            </a:r>
            <a:r>
              <a:rPr lang="ja-JP" altLang="en-US" dirty="0">
                <a:solidFill>
                  <a:srgbClr val="FFFF00"/>
                </a:solidFill>
                <a:latin typeface="+mn-ea"/>
                <a:ea typeface="+mn-ea"/>
              </a:rPr>
              <a:t>　高度医療周辺プライマリ・ケアコース</a:t>
            </a:r>
            <a:r>
              <a:rPr lang="en-US" altLang="ja-JP" dirty="0">
                <a:solidFill>
                  <a:srgbClr val="FFFF00"/>
                </a:solidFill>
                <a:latin typeface="+mn-ea"/>
                <a:ea typeface="+mn-ea"/>
              </a:rPr>
              <a:t>	 5</a:t>
            </a:r>
            <a:r>
              <a:rPr lang="ja-JP" altLang="en-US" dirty="0">
                <a:solidFill>
                  <a:srgbClr val="FFFF00"/>
                </a:solidFill>
                <a:latin typeface="+mn-ea"/>
                <a:ea typeface="+mn-ea"/>
              </a:rPr>
              <a:t>名</a:t>
            </a:r>
          </a:p>
          <a:p>
            <a:pPr>
              <a:defRPr/>
            </a:pPr>
            <a:r>
              <a:rPr lang="ja-JP" altLang="en-US" dirty="0">
                <a:solidFill>
                  <a:srgbClr val="FFFF00"/>
                </a:solidFill>
                <a:latin typeface="+mn-ea"/>
                <a:ea typeface="+mn-ea"/>
              </a:rPr>
              <a:t>　　　 </a:t>
            </a:r>
            <a:r>
              <a:rPr lang="en-US" altLang="ja-JP" dirty="0">
                <a:solidFill>
                  <a:srgbClr val="FFFF00"/>
                </a:solidFill>
                <a:latin typeface="+mn-ea"/>
                <a:ea typeface="+mn-ea"/>
              </a:rPr>
              <a:t>(</a:t>
            </a:r>
            <a:r>
              <a:rPr lang="ja-JP" altLang="en-US" dirty="0">
                <a:solidFill>
                  <a:srgbClr val="FFFF00"/>
                </a:solidFill>
                <a:latin typeface="+mn-ea"/>
                <a:ea typeface="+mn-ea"/>
              </a:rPr>
              <a:t>大学病院</a:t>
            </a:r>
            <a:r>
              <a:rPr lang="en-US" altLang="ja-JP" dirty="0">
                <a:solidFill>
                  <a:srgbClr val="FFFF00"/>
                </a:solidFill>
                <a:latin typeface="+mn-ea"/>
                <a:ea typeface="+mn-ea"/>
              </a:rPr>
              <a:t>2</a:t>
            </a:r>
            <a:r>
              <a:rPr lang="ja-JP" altLang="en-US" dirty="0">
                <a:solidFill>
                  <a:srgbClr val="FFFF00"/>
                </a:solidFill>
                <a:latin typeface="+mn-ea"/>
                <a:ea typeface="+mn-ea"/>
              </a:rPr>
              <a:t>年間コース</a:t>
            </a:r>
            <a:r>
              <a:rPr lang="en-US" altLang="ja-JP" dirty="0">
                <a:solidFill>
                  <a:srgbClr val="FFFF00"/>
                </a:solidFill>
                <a:latin typeface="+mn-ea"/>
                <a:ea typeface="+mn-ea"/>
              </a:rPr>
              <a:t>)</a:t>
            </a:r>
            <a:r>
              <a:rPr lang="ja-JP" altLang="en-US" dirty="0">
                <a:solidFill>
                  <a:srgbClr val="FFFF00"/>
                </a:solidFill>
                <a:latin typeface="+mn-ea"/>
                <a:ea typeface="+mn-ea"/>
              </a:rPr>
              <a:t>　　　　</a:t>
            </a:r>
            <a:endParaRPr lang="en-US" altLang="ja-JP" dirty="0">
              <a:solidFill>
                <a:srgbClr val="FFFF00"/>
              </a:solidFill>
              <a:latin typeface="+mn-ea"/>
              <a:ea typeface="+mn-ea"/>
            </a:endParaRPr>
          </a:p>
          <a:p>
            <a:pPr>
              <a:defRPr/>
            </a:pPr>
            <a:r>
              <a:rPr lang="en-US" altLang="ja-JP" dirty="0">
                <a:solidFill>
                  <a:srgbClr val="FFFF00"/>
                </a:solidFill>
                <a:latin typeface="+mn-ea"/>
                <a:ea typeface="+mn-ea"/>
              </a:rPr>
              <a:t>Ⅱ</a:t>
            </a:r>
            <a:r>
              <a:rPr lang="ja-JP" altLang="en-US" dirty="0">
                <a:solidFill>
                  <a:srgbClr val="FFFF00"/>
                </a:solidFill>
                <a:latin typeface="+mn-ea"/>
                <a:ea typeface="+mn-ea"/>
              </a:rPr>
              <a:t>　地域医療連携実践コース</a:t>
            </a:r>
            <a:r>
              <a:rPr lang="en-US" altLang="ja-JP" dirty="0">
                <a:solidFill>
                  <a:srgbClr val="FFFF00"/>
                </a:solidFill>
                <a:latin typeface="+mn-ea"/>
                <a:ea typeface="+mn-ea"/>
              </a:rPr>
              <a:t>			32</a:t>
            </a:r>
            <a:r>
              <a:rPr lang="ja-JP" altLang="en-US" dirty="0">
                <a:solidFill>
                  <a:srgbClr val="FFFF00"/>
                </a:solidFill>
                <a:latin typeface="+mn-ea"/>
                <a:ea typeface="+mn-ea"/>
              </a:rPr>
              <a:t>名</a:t>
            </a:r>
          </a:p>
          <a:p>
            <a:pPr>
              <a:defRPr/>
            </a:pPr>
            <a:r>
              <a:rPr lang="ja-JP" altLang="en-US" dirty="0">
                <a:solidFill>
                  <a:srgbClr val="FFFF00"/>
                </a:solidFill>
                <a:latin typeface="+mn-ea"/>
                <a:ea typeface="+mn-ea"/>
              </a:rPr>
              <a:t>	</a:t>
            </a:r>
            <a:r>
              <a:rPr lang="en-US" altLang="ja-JP" dirty="0">
                <a:solidFill>
                  <a:srgbClr val="FFFF00"/>
                </a:solidFill>
                <a:latin typeface="+mn-ea"/>
                <a:ea typeface="+mn-ea"/>
              </a:rPr>
              <a:t>(</a:t>
            </a:r>
            <a:r>
              <a:rPr lang="ja-JP" altLang="en-US" dirty="0">
                <a:solidFill>
                  <a:srgbClr val="FFFF00"/>
                </a:solidFill>
                <a:latin typeface="+mn-ea"/>
                <a:ea typeface="+mn-ea"/>
              </a:rPr>
              <a:t>いわゆる 、</a:t>
            </a:r>
            <a:r>
              <a:rPr lang="ja-JP" altLang="en-US" dirty="0" err="1">
                <a:solidFill>
                  <a:srgbClr val="FFFF00"/>
                </a:solidFill>
                <a:latin typeface="+mn-ea"/>
                <a:ea typeface="+mn-ea"/>
              </a:rPr>
              <a:t>た</a:t>
            </a:r>
            <a:r>
              <a:rPr lang="ja-JP" altLang="en-US" dirty="0">
                <a:solidFill>
                  <a:srgbClr val="FFFF00"/>
                </a:solidFill>
                <a:latin typeface="+mn-ea"/>
                <a:ea typeface="+mn-ea"/>
              </a:rPr>
              <a:t>すきがけコース</a:t>
            </a:r>
            <a:r>
              <a:rPr lang="en-US" altLang="ja-JP" dirty="0">
                <a:solidFill>
                  <a:srgbClr val="FFFF00"/>
                </a:solidFill>
                <a:latin typeface="+mn-ea"/>
                <a:ea typeface="+mn-ea"/>
              </a:rPr>
              <a:t>)</a:t>
            </a:r>
          </a:p>
          <a:p>
            <a:pPr>
              <a:defRPr/>
            </a:pPr>
            <a:r>
              <a:rPr lang="en-US" altLang="ja-JP" dirty="0">
                <a:latin typeface="+mn-ea"/>
                <a:ea typeface="+mn-ea"/>
              </a:rPr>
              <a:t>Ⅲ</a:t>
            </a:r>
            <a:r>
              <a:rPr lang="ja-JP" altLang="en-US" dirty="0">
                <a:latin typeface="+mn-ea"/>
                <a:ea typeface="+mn-ea"/>
              </a:rPr>
              <a:t>　内科系専門プログラム</a:t>
            </a:r>
            <a:r>
              <a:rPr lang="en-US" altLang="ja-JP" dirty="0">
                <a:latin typeface="+mn-ea"/>
                <a:ea typeface="+mn-ea"/>
              </a:rPr>
              <a:t>				 7</a:t>
            </a:r>
            <a:r>
              <a:rPr lang="ja-JP" altLang="en-US" dirty="0">
                <a:latin typeface="+mn-ea"/>
                <a:ea typeface="+mn-ea"/>
              </a:rPr>
              <a:t>名</a:t>
            </a:r>
            <a:endParaRPr lang="en-US" altLang="ja-JP" dirty="0">
              <a:latin typeface="+mn-ea"/>
              <a:ea typeface="+mn-ea"/>
            </a:endParaRPr>
          </a:p>
          <a:p>
            <a:pPr>
              <a:defRPr/>
            </a:pPr>
            <a:r>
              <a:rPr lang="en-US" altLang="ja-JP" dirty="0">
                <a:latin typeface="+mn-ea"/>
                <a:ea typeface="+mn-ea"/>
              </a:rPr>
              <a:t>Ⅳ</a:t>
            </a:r>
            <a:r>
              <a:rPr lang="ja-JP" altLang="en-US" dirty="0">
                <a:latin typeface="+mn-ea"/>
                <a:ea typeface="+mn-ea"/>
              </a:rPr>
              <a:t>　外科系専門プログラム</a:t>
            </a:r>
            <a:r>
              <a:rPr lang="en-US" altLang="ja-JP" dirty="0">
                <a:latin typeface="+mn-ea"/>
                <a:ea typeface="+mn-ea"/>
              </a:rPr>
              <a:t>				25</a:t>
            </a:r>
            <a:r>
              <a:rPr lang="ja-JP" altLang="en-US" dirty="0">
                <a:latin typeface="+mn-ea"/>
                <a:ea typeface="+mn-ea"/>
              </a:rPr>
              <a:t>名</a:t>
            </a:r>
          </a:p>
          <a:p>
            <a:pPr>
              <a:defRPr/>
            </a:pPr>
            <a:r>
              <a:rPr lang="en-US" altLang="ja-JP" dirty="0">
                <a:latin typeface="+mn-ea"/>
                <a:ea typeface="+mn-ea"/>
              </a:rPr>
              <a:t>Ⅴ</a:t>
            </a:r>
            <a:r>
              <a:rPr lang="ja-JP" altLang="en-US" dirty="0">
                <a:latin typeface="+mn-ea"/>
                <a:ea typeface="+mn-ea"/>
              </a:rPr>
              <a:t>　麻酔科専門プログラム</a:t>
            </a:r>
            <a:r>
              <a:rPr lang="en-US" altLang="ja-JP" dirty="0">
                <a:latin typeface="+mn-ea"/>
                <a:ea typeface="+mn-ea"/>
              </a:rPr>
              <a:t>				 3</a:t>
            </a:r>
            <a:r>
              <a:rPr lang="ja-JP" altLang="en-US" dirty="0">
                <a:latin typeface="+mn-ea"/>
                <a:ea typeface="+mn-ea"/>
              </a:rPr>
              <a:t>名</a:t>
            </a:r>
          </a:p>
          <a:p>
            <a:pPr>
              <a:defRPr/>
            </a:pPr>
            <a:r>
              <a:rPr lang="en-US" altLang="ja-JP" dirty="0">
                <a:latin typeface="+mn-ea"/>
                <a:ea typeface="+mn-ea"/>
              </a:rPr>
              <a:t>Ⅵ</a:t>
            </a:r>
            <a:r>
              <a:rPr lang="ja-JP" altLang="en-US" dirty="0">
                <a:latin typeface="+mn-ea"/>
                <a:ea typeface="+mn-ea"/>
              </a:rPr>
              <a:t>　特別プログラム・小児科コース</a:t>
            </a:r>
            <a:r>
              <a:rPr lang="en-US" altLang="ja-JP" dirty="0">
                <a:latin typeface="+mn-ea"/>
                <a:ea typeface="+mn-ea"/>
              </a:rPr>
              <a:t>		</a:t>
            </a:r>
            <a:r>
              <a:rPr lang="ja-JP" altLang="en-US" dirty="0">
                <a:latin typeface="+mn-ea"/>
                <a:ea typeface="+mn-ea"/>
              </a:rPr>
              <a:t> </a:t>
            </a:r>
            <a:r>
              <a:rPr lang="en-US" altLang="ja-JP" dirty="0">
                <a:latin typeface="+mn-ea"/>
                <a:ea typeface="+mn-ea"/>
              </a:rPr>
              <a:t>2</a:t>
            </a:r>
            <a:r>
              <a:rPr lang="ja-JP" altLang="en-US" dirty="0">
                <a:latin typeface="+mn-ea"/>
                <a:ea typeface="+mn-ea"/>
              </a:rPr>
              <a:t>名</a:t>
            </a:r>
            <a:endParaRPr lang="en-US" altLang="ja-JP" dirty="0">
              <a:latin typeface="+mn-ea"/>
              <a:ea typeface="+mn-ea"/>
            </a:endParaRPr>
          </a:p>
          <a:p>
            <a:pPr>
              <a:defRPr/>
            </a:pPr>
            <a:r>
              <a:rPr lang="en-US" altLang="ja-JP" dirty="0">
                <a:latin typeface="+mn-ea"/>
                <a:ea typeface="+mn-ea"/>
              </a:rPr>
              <a:t>Ⅶ</a:t>
            </a:r>
            <a:r>
              <a:rPr lang="ja-JP" altLang="en-US" dirty="0">
                <a:latin typeface="+mn-ea"/>
                <a:ea typeface="+mn-ea"/>
              </a:rPr>
              <a:t>　特別プログラム・産婦人科コース</a:t>
            </a:r>
            <a:r>
              <a:rPr lang="en-US" altLang="ja-JP" dirty="0">
                <a:latin typeface="+mn-ea"/>
                <a:ea typeface="+mn-ea"/>
              </a:rPr>
              <a:t>		</a:t>
            </a:r>
            <a:r>
              <a:rPr lang="ja-JP" altLang="en-US" dirty="0">
                <a:latin typeface="+mn-ea"/>
                <a:ea typeface="+mn-ea"/>
              </a:rPr>
              <a:t> </a:t>
            </a:r>
            <a:r>
              <a:rPr lang="en-US" altLang="ja-JP" dirty="0">
                <a:latin typeface="+mn-ea"/>
                <a:ea typeface="+mn-ea"/>
              </a:rPr>
              <a:t>2</a:t>
            </a:r>
            <a:r>
              <a:rPr lang="ja-JP" altLang="en-US" dirty="0">
                <a:latin typeface="+mn-ea"/>
                <a:ea typeface="+mn-ea"/>
              </a:rPr>
              <a:t>名</a:t>
            </a:r>
          </a:p>
          <a:p>
            <a:pPr>
              <a:defRPr/>
            </a:pPr>
            <a:endParaRPr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正方形/長方形 1"/>
          <p:cNvSpPr>
            <a:spLocks noChangeArrowheads="1"/>
          </p:cNvSpPr>
          <p:nvPr/>
        </p:nvSpPr>
        <p:spPr bwMode="auto">
          <a:xfrm>
            <a:off x="71438" y="642938"/>
            <a:ext cx="9001125" cy="6740525"/>
          </a:xfrm>
          <a:prstGeom prst="rect">
            <a:avLst/>
          </a:prstGeom>
          <a:noFill/>
          <a:ln w="9525">
            <a:noFill/>
            <a:miter lim="800000"/>
            <a:headEnd/>
            <a:tailEnd/>
          </a:ln>
        </p:spPr>
        <p:txBody>
          <a:bodyPr>
            <a:spAutoFit/>
          </a:bodyPr>
          <a:lstStyle/>
          <a:p>
            <a:pPr algn="ctr"/>
            <a:r>
              <a:rPr lang="ja-JP" altLang="en-US" dirty="0"/>
              <a:t>　一般プログラム</a:t>
            </a:r>
            <a:endParaRPr lang="en-US" altLang="ja-JP" dirty="0"/>
          </a:p>
          <a:p>
            <a:pPr algn="ctr"/>
            <a:r>
              <a:rPr lang="ja-JP" altLang="en-US" dirty="0"/>
              <a:t>～いわゆる</a:t>
            </a:r>
            <a:r>
              <a:rPr lang="ja-JP" altLang="en-US" dirty="0">
                <a:latin typeface="Times" charset="0"/>
              </a:rPr>
              <a:t>スーパーローテーション</a:t>
            </a:r>
            <a:r>
              <a:rPr lang="ja-JP" altLang="en-US" dirty="0"/>
              <a:t>～</a:t>
            </a:r>
            <a:endParaRPr lang="en-US" altLang="ja-JP" dirty="0"/>
          </a:p>
          <a:p>
            <a:pPr algn="ctr"/>
            <a:r>
              <a:rPr lang="ja-JP" altLang="en-US" dirty="0"/>
              <a:t>（未来の無限の可能性）</a:t>
            </a:r>
            <a:endParaRPr lang="en-US" altLang="ja-JP" dirty="0"/>
          </a:p>
          <a:p>
            <a:pPr algn="ctr"/>
            <a:endParaRPr lang="en-US" altLang="ja-JP" dirty="0"/>
          </a:p>
          <a:p>
            <a:pPr algn="ctr"/>
            <a:r>
              <a:rPr lang="ja-JP" altLang="en-US" dirty="0"/>
              <a:t>必修科目　</a:t>
            </a:r>
            <a:endParaRPr lang="en-US" altLang="ja-JP" dirty="0"/>
          </a:p>
          <a:p>
            <a:pPr algn="ctr"/>
            <a:r>
              <a:rPr lang="ja-JP" altLang="en-US" dirty="0"/>
              <a:t>内科６ヶ月・救急３ヶ月・地域医療１ヶ月は共通</a:t>
            </a:r>
            <a:endParaRPr lang="en-US" altLang="ja-JP" dirty="0"/>
          </a:p>
          <a:p>
            <a:r>
              <a:rPr lang="ja-JP" altLang="en-US" sz="2000" dirty="0">
                <a:solidFill>
                  <a:srgbClr val="FFFF00"/>
                </a:solidFill>
                <a:latin typeface="Arial" pitchFamily="34" charset="0"/>
              </a:rPr>
              <a:t>選択必修</a:t>
            </a:r>
            <a:endParaRPr lang="en-US" altLang="ja-JP" sz="2000" dirty="0">
              <a:latin typeface="Arial" pitchFamily="34" charset="0"/>
            </a:endParaRPr>
          </a:p>
          <a:p>
            <a:r>
              <a:rPr lang="ja-JP" altLang="en-US" sz="2000" dirty="0">
                <a:latin typeface="Arial" pitchFamily="34" charset="0"/>
              </a:rPr>
              <a:t>　</a:t>
            </a:r>
            <a:r>
              <a:rPr lang="ja-JP" altLang="en-US" sz="2000" dirty="0">
                <a:solidFill>
                  <a:srgbClr val="FFFF00"/>
                </a:solidFill>
                <a:latin typeface="Arial" pitchFamily="34" charset="0"/>
              </a:rPr>
              <a:t>２科目以上、３か月</a:t>
            </a:r>
            <a:r>
              <a:rPr lang="ja-JP" altLang="en-US" sz="2000" dirty="0">
                <a:latin typeface="Arial" pitchFamily="34" charset="0"/>
              </a:rPr>
              <a:t>　→　</a:t>
            </a:r>
            <a:r>
              <a:rPr lang="ja-JP" altLang="en-US" sz="2000" dirty="0" smtClean="0">
                <a:latin typeface="Arial" pitchFamily="34" charset="0"/>
              </a:rPr>
              <a:t>選択科目</a:t>
            </a:r>
            <a:r>
              <a:rPr lang="ja-JP" altLang="en-US" sz="2000" dirty="0">
                <a:latin typeface="Arial" pitchFamily="34" charset="0"/>
              </a:rPr>
              <a:t>　</a:t>
            </a:r>
            <a:r>
              <a:rPr lang="en-US" altLang="ja-JP" sz="2000" dirty="0">
                <a:latin typeface="Arial" pitchFamily="34" charset="0"/>
              </a:rPr>
              <a:t>11</a:t>
            </a:r>
            <a:r>
              <a:rPr lang="ja-JP" altLang="en-US" sz="2000" dirty="0">
                <a:latin typeface="Arial" pitchFamily="34" charset="0"/>
              </a:rPr>
              <a:t>ヶ月　</a:t>
            </a:r>
            <a:endParaRPr lang="en-US" altLang="ja-JP" sz="2000" dirty="0">
              <a:latin typeface="Arial" pitchFamily="34" charset="0"/>
            </a:endParaRPr>
          </a:p>
          <a:p>
            <a:endParaRPr lang="en-US" altLang="ja-JP" sz="2000" dirty="0">
              <a:latin typeface="Arial" pitchFamily="34" charset="0"/>
            </a:endParaRPr>
          </a:p>
          <a:p>
            <a:r>
              <a:rPr lang="ja-JP" altLang="en-US" sz="2000" dirty="0">
                <a:latin typeface="Arial" pitchFamily="34" charset="0"/>
              </a:rPr>
              <a:t>　外科　・　麻酔科　・　精神科　・　小児科　・　産婦人科</a:t>
            </a:r>
            <a:endParaRPr lang="en-US" altLang="ja-JP" sz="2000" dirty="0">
              <a:latin typeface="Arial" pitchFamily="34" charset="0"/>
            </a:endParaRPr>
          </a:p>
          <a:p>
            <a:endParaRPr lang="en-US" altLang="ja-JP" dirty="0"/>
          </a:p>
          <a:p>
            <a:pPr algn="ctr"/>
            <a:r>
              <a:rPr lang="ja-JP" altLang="en-US" dirty="0">
                <a:solidFill>
                  <a:schemeClr val="accent2"/>
                </a:solidFill>
              </a:rPr>
              <a:t>地域医療連携実践コース　：　大学１年・外病院１年</a:t>
            </a:r>
            <a:endParaRPr lang="en-US" altLang="ja-JP" dirty="0">
              <a:solidFill>
                <a:schemeClr val="accent2"/>
              </a:solidFill>
            </a:endParaRPr>
          </a:p>
          <a:p>
            <a:pPr algn="ctr"/>
            <a:r>
              <a:rPr lang="ja-JP" altLang="en-US" dirty="0">
                <a:solidFill>
                  <a:schemeClr val="accent2"/>
                </a:solidFill>
              </a:rPr>
              <a:t>高度医療周辺プライマリ・ケアコース ： 大学２年</a:t>
            </a:r>
            <a:endParaRPr lang="en-US" altLang="ja-JP" dirty="0"/>
          </a:p>
          <a:p>
            <a:pPr algn="ctr"/>
            <a:endParaRPr lang="en-US" altLang="ja-JP" dirty="0"/>
          </a:p>
          <a:p>
            <a:pPr algn="ctr"/>
            <a:endParaRPr lang="en-US" altLang="ja-JP"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Stream</Template>
  <TotalTime>1000</TotalTime>
  <Words>185</Words>
  <Application>Microsoft Office PowerPoint</Application>
  <PresentationFormat>画面に合わせる (4:3)</PresentationFormat>
  <Paragraphs>257</Paragraphs>
  <Slides>26</Slides>
  <Notes>26</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Stream</vt:lpstr>
      <vt:lpstr>金沢大学附属病院 初期臨床研修プログラム 説明会</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外科研修プログラムの概要</dc:title>
  <dc:creator>sf</dc:creator>
  <cp:lastModifiedBy>rinshou1</cp:lastModifiedBy>
  <cp:revision>112</cp:revision>
  <dcterms:created xsi:type="dcterms:W3CDTF">2006-05-12T06:20:24Z</dcterms:created>
  <dcterms:modified xsi:type="dcterms:W3CDTF">2011-01-28T09:03:41Z</dcterms:modified>
</cp:coreProperties>
</file>