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6" r:id="rId1"/>
  </p:sldMasterIdLst>
  <p:notesMasterIdLst>
    <p:notesMasterId r:id="rId12"/>
  </p:notesMasterIdLst>
  <p:handoutMasterIdLst>
    <p:handoutMasterId r:id="rId13"/>
  </p:handoutMasterIdLst>
  <p:sldIdLst>
    <p:sldId id="285" r:id="rId2"/>
    <p:sldId id="276" r:id="rId3"/>
    <p:sldId id="282" r:id="rId4"/>
    <p:sldId id="283" r:id="rId5"/>
    <p:sldId id="288" r:id="rId6"/>
    <p:sldId id="284" r:id="rId7"/>
    <p:sldId id="278" r:id="rId8"/>
    <p:sldId id="290" r:id="rId9"/>
    <p:sldId id="289" r:id="rId10"/>
    <p:sldId id="291" r:id="rId11"/>
  </p:sldIdLst>
  <p:sldSz cx="9144000" cy="6858000" type="screen4x3"/>
  <p:notesSz cx="6858000" cy="9945688"/>
  <p:defaultTextStyle>
    <a:defPPr>
      <a:defRPr lang="ja-JP"/>
    </a:defPPr>
    <a:lvl1pPr algn="l" defTabSz="457200"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008000"/>
    <a:srgbClr val="00990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38" autoAdjust="0"/>
    <p:restoredTop sz="86408" autoAdjust="0"/>
  </p:normalViewPr>
  <p:slideViewPr>
    <p:cSldViewPr snapToObjects="1">
      <p:cViewPr varScale="1">
        <p:scale>
          <a:sx n="70" d="100"/>
          <a:sy n="70" d="100"/>
        </p:scale>
        <p:origin x="-9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95815FC-BA41-486C-A988-EE71E4166453}" type="datetimeFigureOut">
              <a:rPr lang="ja-JP" altLang="en-US"/>
              <a:pPr>
                <a:defRPr/>
              </a:pPr>
              <a:t>2011/2/3</a:t>
            </a:fld>
            <a:endParaRPr lang="ja-JP" altLang="en-US"/>
          </a:p>
        </p:txBody>
      </p:sp>
      <p:sp>
        <p:nvSpPr>
          <p:cNvPr id="4" name="フッター プレースホルダ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BC73D5B6-4D8F-491D-A5FC-F397CF1B64CA}"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0F5ACAE8-C6AA-45CB-9076-1CC25BEFA256}" type="datetimeFigureOut">
              <a:rPr lang="ja-JP" altLang="en-US"/>
              <a:pPr>
                <a:defRPr/>
              </a:pPr>
              <a:t>2011/2/3</a:t>
            </a:fld>
            <a:endParaRPr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CF632FBF-EA9D-4925-9F8D-FA7511765677}"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smtClean="0"/>
              <a:t>マスタ サブタイトルの書式設定</a:t>
            </a:r>
            <a:endParaRPr lang="en-US"/>
          </a:p>
        </p:txBody>
      </p:sp>
      <p:sp>
        <p:nvSpPr>
          <p:cNvPr id="4" name="日付プレースホルダ 29"/>
          <p:cNvSpPr>
            <a:spLocks noGrp="1"/>
          </p:cNvSpPr>
          <p:nvPr>
            <p:ph type="dt" sz="half" idx="10"/>
          </p:nvPr>
        </p:nvSpPr>
        <p:spPr/>
        <p:txBody>
          <a:bodyPr/>
          <a:lstStyle>
            <a:lvl1pPr>
              <a:defRPr/>
            </a:lvl1pPr>
          </a:lstStyle>
          <a:p>
            <a:pPr>
              <a:defRPr/>
            </a:pPr>
            <a:fld id="{3D63B87C-1E91-4099-8270-27DBFB355CAF}" type="datetimeFigureOut">
              <a:rPr lang="ja-JP" altLang="en-US"/>
              <a:pPr>
                <a:defRPr/>
              </a:pPr>
              <a:t>2011/2/3</a:t>
            </a:fld>
            <a:endParaRPr lang="ja-JP" altLang="en-US"/>
          </a:p>
        </p:txBody>
      </p:sp>
      <p:sp>
        <p:nvSpPr>
          <p:cNvPr id="5" name="フッター プレースホルダ 18"/>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p:cNvSpPr>
            <a:spLocks noGrp="1"/>
          </p:cNvSpPr>
          <p:nvPr>
            <p:ph type="sldNum" sz="quarter" idx="12"/>
          </p:nvPr>
        </p:nvSpPr>
        <p:spPr/>
        <p:txBody>
          <a:bodyPr/>
          <a:lstStyle>
            <a:lvl1pPr>
              <a:defRPr/>
            </a:lvl1pPr>
          </a:lstStyle>
          <a:p>
            <a:pPr>
              <a:defRPr/>
            </a:pPr>
            <a:fld id="{D84025E7-CD7F-43AA-BA9A-BAFDD17ECD51}" type="slidenum">
              <a:rPr lang="en-US"/>
              <a:pPr>
                <a:defRPr/>
              </a:pPr>
              <a:t>&lt;#&gt;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0892A567-9B80-4690-825B-2A2C5ACD9634}" type="datetimeFigureOut">
              <a:rPr lang="ja-JP" altLang="en-US"/>
              <a:pPr>
                <a:defRPr/>
              </a:pPr>
              <a:t>2011/2/3</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EAB336EB-60B1-4526-AD96-163E4DF53F41}"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1BD6B9C5-435A-4E3B-A741-6F6916E1A1AC}" type="datetimeFigureOut">
              <a:rPr lang="ja-JP" altLang="en-US"/>
              <a:pPr>
                <a:defRPr/>
              </a:pPr>
              <a:t>2011/2/3</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B6BE12B4-12F8-4D78-853E-D205083551C3}"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EB3490FA-C29C-4D96-8493-9C8179F76CA5}" type="datetimeFigureOut">
              <a:rPr lang="ja-JP" altLang="en-US"/>
              <a:pPr>
                <a:defRPr/>
              </a:pPr>
              <a:t>2011/2/3</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03E39829-90B5-44EE-97CD-00E22DF02DF1}"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D1A4014-EC59-45C5-9FD3-E41C2E7516C3}" type="datetimeFigureOut">
              <a:rPr lang="ja-JP" altLang="en-US"/>
              <a:pPr>
                <a:defRPr/>
              </a:pPr>
              <a:t>2011/2/3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00CC633-7B51-446F-AECD-A5C181264239}" type="slidenum">
              <a:rPr lang="en-US"/>
              <a:pPr>
                <a:defRPr/>
              </a:pPr>
              <a:t>&lt;#&gt;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3F459942-723E-4F4B-B31B-50FE3AB6B48A}" type="datetimeFigureOut">
              <a:rPr lang="ja-JP" altLang="en-US"/>
              <a:pPr>
                <a:defRPr/>
              </a:pPr>
              <a:t>2011/2/3</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003869FA-C6CF-4497-9583-C1B4B279D7E0}"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56DC669B-AEBA-4AEE-8CE6-30E60DB9C47D}" type="datetimeFigureOut">
              <a:rPr lang="ja-JP" altLang="en-US"/>
              <a:pPr>
                <a:defRPr/>
              </a:pPr>
              <a:t>2011/2/3</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B00902DF-93FB-41D8-B90A-DE2255233E2C}"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984CCDD7-9CF6-4B2E-B76F-1D03FEA8F884}" type="datetimeFigureOut">
              <a:rPr lang="ja-JP" altLang="en-US"/>
              <a:pPr>
                <a:defRPr/>
              </a:pPr>
              <a:t>2011/2/3</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CB9B59B8-8FF3-499E-8269-0411C8050D75}"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AC6D20AF-74EC-4A92-8BFA-FA4965FF1E11}" type="datetimeFigureOut">
              <a:rPr lang="ja-JP" altLang="en-US"/>
              <a:pPr>
                <a:defRPr/>
              </a:pPr>
              <a:t>2011/2/3</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0D098F35-CA19-4C19-9024-2085100A067A}"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smtClean="0"/>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4A3E78F8-5786-4AF6-880C-B9FB6892BDF0}" type="datetimeFigureOut">
              <a:rPr lang="ja-JP" altLang="en-US"/>
              <a:pPr>
                <a:defRPr/>
              </a:pPr>
              <a:t>2011/2/3</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0104FB2E-233B-4D01-A6DC-B96D9E20D808}"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と図">
    <p:spTree>
      <p:nvGrpSpPr>
        <p:cNvPr id="1" name=""/>
        <p:cNvGrpSpPr/>
        <p:nvPr/>
      </p:nvGrpSpPr>
      <p:grpSpPr>
        <a:xfrm>
          <a:off x="0" y="0"/>
          <a:ext cx="0" cy="0"/>
          <a:chOff x="0" y="0"/>
          <a:chExt cx="0" cy="0"/>
        </a:xfrm>
      </p:grpSpPr>
      <p:sp>
        <p:nvSpPr>
          <p:cNvPr id="5" name="1 つの角を丸めた四角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7" name="フリーフォーム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フリーフォーム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smtClean="0"/>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smtClean="0"/>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smtClean="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fld id="{215AF299-FAA3-4426-AD00-338CE4E872BF}" type="datetimeFigureOut">
              <a:rPr lang="ja-JP" altLang="en-US"/>
              <a:pPr>
                <a:defRPr/>
              </a:pPr>
              <a:t>2011/2/3</a:t>
            </a:fld>
            <a:endParaRPr lang="ja-JP" altLang="en-US"/>
          </a:p>
        </p:txBody>
      </p:sp>
      <p:sp>
        <p:nvSpPr>
          <p:cNvPr id="10"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4BE63275-84BB-4DE4-9E64-04041A8F46B3}"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028" name="タイトル プレースホル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smtClean="0"/>
              <a:t>マスタ タイトルの書式設定</a:t>
            </a:r>
            <a:endParaRPr lang="en-US" smtClean="0"/>
          </a:p>
        </p:txBody>
      </p:sp>
      <p:sp>
        <p:nvSpPr>
          <p:cNvPr id="1029" name="テキスト プレースホル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E1C5EC3A-E4C0-431D-9FE4-52F352776858}" type="datetimeFigureOut">
              <a:rPr lang="ja-JP" altLang="en-US"/>
              <a:pPr>
                <a:defRPr/>
              </a:pPr>
              <a:t>2011/2/3</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7DE96E8E-95B5-4CB1-A296-6A341FCC1F40}" type="slidenum">
              <a:rPr lang="ja-JP" altLang="en-US"/>
              <a:pPr>
                <a:defRPr/>
              </a:pPr>
              <a:t>&lt;#&gt;</a:t>
            </a:fld>
            <a:endParaRPr lang="ja-JP" altLang="en-US"/>
          </a:p>
        </p:txBody>
      </p:sp>
      <p:grpSp>
        <p:nvGrpSpPr>
          <p:cNvPr id="1033" name="図形グループ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kumimoji="0"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898" r:id="rId1"/>
    <p:sldLayoutId id="2147483897" r:id="rId2"/>
    <p:sldLayoutId id="2147483899" r:id="rId3"/>
    <p:sldLayoutId id="2147483896" r:id="rId4"/>
    <p:sldLayoutId id="2147483895" r:id="rId5"/>
    <p:sldLayoutId id="2147483894" r:id="rId6"/>
    <p:sldLayoutId id="2147483893" r:id="rId7"/>
    <p:sldLayoutId id="2147483892" r:id="rId8"/>
    <p:sldLayoutId id="2147483900" r:id="rId9"/>
    <p:sldLayoutId id="2147483891" r:id="rId10"/>
    <p:sldLayoutId id="2147483890" r:id="rId11"/>
  </p:sldLayoutIdLst>
  <p:txStyles>
    <p:titleStyle>
      <a:lvl1pPr algn="l" rtl="0" fontAlgn="base">
        <a:spcBef>
          <a:spcPct val="0"/>
        </a:spcBef>
        <a:spcAft>
          <a:spcPct val="0"/>
        </a:spcAft>
        <a:defRPr kumimoji="1" sz="5000" kern="1200">
          <a:solidFill>
            <a:schemeClr val="tx2"/>
          </a:solidFill>
          <a:latin typeface="+mj-lt"/>
          <a:ea typeface="+mj-ea"/>
          <a:cs typeface="+mj-cs"/>
        </a:defRPr>
      </a:lvl1pPr>
      <a:lvl2pPr algn="l" rtl="0" fontAlgn="base">
        <a:spcBef>
          <a:spcPct val="0"/>
        </a:spcBef>
        <a:spcAft>
          <a:spcPct val="0"/>
        </a:spcAft>
        <a:defRPr kumimoji="1" sz="5000">
          <a:solidFill>
            <a:schemeClr val="tx2"/>
          </a:solidFill>
          <a:latin typeface="Calibri" pitchFamily="34" charset="0"/>
          <a:ea typeface="ＭＳ Ｐゴシック" charset="-128"/>
        </a:defRPr>
      </a:lvl2pPr>
      <a:lvl3pPr algn="l" rtl="0" fontAlgn="base">
        <a:spcBef>
          <a:spcPct val="0"/>
        </a:spcBef>
        <a:spcAft>
          <a:spcPct val="0"/>
        </a:spcAft>
        <a:defRPr kumimoji="1" sz="5000">
          <a:solidFill>
            <a:schemeClr val="tx2"/>
          </a:solidFill>
          <a:latin typeface="Calibri" pitchFamily="34" charset="0"/>
          <a:ea typeface="ＭＳ Ｐゴシック" charset="-128"/>
        </a:defRPr>
      </a:lvl3pPr>
      <a:lvl4pPr algn="l" rtl="0" fontAlgn="base">
        <a:spcBef>
          <a:spcPct val="0"/>
        </a:spcBef>
        <a:spcAft>
          <a:spcPct val="0"/>
        </a:spcAft>
        <a:defRPr kumimoji="1" sz="5000">
          <a:solidFill>
            <a:schemeClr val="tx2"/>
          </a:solidFill>
          <a:latin typeface="Calibri" pitchFamily="34" charset="0"/>
          <a:ea typeface="ＭＳ Ｐゴシック" charset="-128"/>
        </a:defRPr>
      </a:lvl4pPr>
      <a:lvl5pPr algn="l" rtl="0" fontAlgn="base">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18" Type="http://schemas.openxmlformats.org/officeDocument/2006/relationships/image" Target="../media/image1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17" Type="http://schemas.openxmlformats.org/officeDocument/2006/relationships/image" Target="../media/image18.emf"/><Relationship Id="rId2" Type="http://schemas.openxmlformats.org/officeDocument/2006/relationships/image" Target="../media/image3.emf"/><Relationship Id="rId16" Type="http://schemas.openxmlformats.org/officeDocument/2006/relationships/image" Target="../media/image17.emf"/><Relationship Id="rId1" Type="http://schemas.openxmlformats.org/officeDocument/2006/relationships/slideLayout" Target="../slideLayouts/slideLayout7.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5" Type="http://schemas.openxmlformats.org/officeDocument/2006/relationships/image" Target="../media/image16.emf"/><Relationship Id="rId10" Type="http://schemas.openxmlformats.org/officeDocument/2006/relationships/image" Target="../media/image11.emf"/><Relationship Id="rId19" Type="http://schemas.openxmlformats.org/officeDocument/2006/relationships/image" Target="../media/image20.emf"/><Relationship Id="rId4" Type="http://schemas.openxmlformats.org/officeDocument/2006/relationships/image" Target="../media/image5.emf"/><Relationship Id="rId9" Type="http://schemas.openxmlformats.org/officeDocument/2006/relationships/image" Target="../media/image10.emf"/><Relationship Id="rId14" Type="http://schemas.openxmlformats.org/officeDocument/2006/relationships/image" Target="../media/image15.emf"/></Relationships>
</file>

<file path=ppt/slides/_rels/slide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9.emf"/><Relationship Id="rId7"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663" y="90488"/>
            <a:ext cx="8229600" cy="820737"/>
          </a:xfrm>
        </p:spPr>
        <p:txBody>
          <a:bodyPr>
            <a:noAutofit/>
          </a:bodyPr>
          <a:lstStyle/>
          <a:p>
            <a:pPr algn="ctr"/>
            <a:r>
              <a:rPr lang="ja-JP" altLang="en-US" sz="4800" smtClean="0">
                <a:solidFill>
                  <a:schemeClr val="tx1"/>
                </a:solidFill>
                <a:latin typeface="ＭＳ Ｐゴシック" charset="-128"/>
                <a:ea typeface="メイリオ"/>
                <a:cs typeface="メイリオ"/>
              </a:rPr>
              <a:t>金沢</a:t>
            </a:r>
            <a:r>
              <a:rPr lang="ja-JP" altLang="en-US" sz="5400" smtClean="0">
                <a:solidFill>
                  <a:schemeClr val="tx1"/>
                </a:solidFill>
                <a:latin typeface="ＭＳ Ｐゴシック" charset="-128"/>
                <a:ea typeface="メイリオ"/>
                <a:cs typeface="メイリオ"/>
              </a:rPr>
              <a:t>市立病院</a:t>
            </a:r>
            <a:endParaRPr lang="ja-JP" altLang="en-US" sz="5400" smtClean="0">
              <a:solidFill>
                <a:schemeClr val="tx1"/>
              </a:solidFill>
              <a:latin typeface="ＭＳ Ｐゴシック" charset="-128"/>
            </a:endParaRPr>
          </a:p>
        </p:txBody>
      </p:sp>
      <p:sp>
        <p:nvSpPr>
          <p:cNvPr id="5" name="正方形/長方形 4"/>
          <p:cNvSpPr/>
          <p:nvPr/>
        </p:nvSpPr>
        <p:spPr>
          <a:xfrm>
            <a:off x="71438" y="1517650"/>
            <a:ext cx="4500562" cy="4141788"/>
          </a:xfrm>
          <a:prstGeom prst="rect">
            <a:avLst/>
          </a:prstGeom>
        </p:spPr>
        <p:txBody>
          <a:bodyPr>
            <a:spAutoFit/>
          </a:bodyPr>
          <a:lstStyle/>
          <a:p>
            <a:pPr marL="274320" indent="-274320" defTabSz="914400" fontAlgn="auto">
              <a:spcBef>
                <a:spcPct val="20000"/>
              </a:spcBef>
              <a:spcAft>
                <a:spcPts val="0"/>
              </a:spcAft>
              <a:buSzPct val="70000"/>
              <a:buFont typeface="Wingdings" pitchFamily="2" charset="2"/>
              <a:buChar char="l"/>
              <a:defRPr/>
            </a:pPr>
            <a:r>
              <a:rPr lang="ja-JP" altLang="en-US" sz="2800" dirty="0">
                <a:solidFill>
                  <a:prstClr val="black"/>
                </a:solidFill>
                <a:latin typeface="+mj-ea"/>
                <a:ea typeface="+mj-ea"/>
                <a:cs typeface="メイリオ"/>
              </a:rPr>
              <a:t>病床数　</a:t>
            </a:r>
            <a:r>
              <a:rPr lang="en-US" altLang="ja-JP" sz="2800" dirty="0">
                <a:solidFill>
                  <a:prstClr val="black"/>
                </a:solidFill>
                <a:latin typeface="+mj-ea"/>
                <a:ea typeface="+mj-ea"/>
                <a:cs typeface="メイリオ"/>
              </a:rPr>
              <a:t>311</a:t>
            </a:r>
            <a:r>
              <a:rPr lang="ja-JP" altLang="en-US" sz="2800" dirty="0">
                <a:solidFill>
                  <a:prstClr val="black"/>
                </a:solidFill>
                <a:latin typeface="+mj-ea"/>
                <a:ea typeface="+mj-ea"/>
                <a:cs typeface="メイリオ"/>
              </a:rPr>
              <a:t>床</a:t>
            </a:r>
            <a:endParaRPr lang="en-US" altLang="ja-JP" sz="2800" dirty="0">
              <a:solidFill>
                <a:prstClr val="black"/>
              </a:solidFill>
              <a:latin typeface="+mj-ea"/>
              <a:ea typeface="+mj-ea"/>
              <a:cs typeface="メイリオ"/>
            </a:endParaRPr>
          </a:p>
          <a:p>
            <a:pPr marL="731520" lvl="1"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一般病床</a:t>
            </a:r>
            <a:r>
              <a:rPr lang="en-US" altLang="ja-JP" sz="2800" dirty="0">
                <a:solidFill>
                  <a:prstClr val="black"/>
                </a:solidFill>
                <a:latin typeface="+mj-ea"/>
                <a:ea typeface="+mj-ea"/>
                <a:cs typeface="メイリオ"/>
              </a:rPr>
              <a:t>280</a:t>
            </a:r>
            <a:r>
              <a:rPr lang="ja-JP" altLang="en-US" sz="2800" dirty="0">
                <a:solidFill>
                  <a:prstClr val="black"/>
                </a:solidFill>
                <a:latin typeface="+mj-ea"/>
                <a:ea typeface="+mj-ea"/>
                <a:cs typeface="メイリオ"/>
              </a:rPr>
              <a:t>床</a:t>
            </a:r>
            <a:endParaRPr lang="en-US" altLang="ja-JP" sz="2800" dirty="0">
              <a:solidFill>
                <a:prstClr val="black"/>
              </a:solidFill>
              <a:latin typeface="+mj-ea"/>
              <a:ea typeface="+mj-ea"/>
              <a:cs typeface="メイリオ"/>
            </a:endParaRPr>
          </a:p>
          <a:p>
            <a:pPr marL="731520" lvl="1"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結核・伝染病床</a:t>
            </a:r>
            <a:r>
              <a:rPr lang="en-US" altLang="ja-JP" sz="2800" dirty="0">
                <a:solidFill>
                  <a:prstClr val="black"/>
                </a:solidFill>
                <a:latin typeface="+mj-ea"/>
                <a:ea typeface="+mj-ea"/>
                <a:cs typeface="メイリオ"/>
              </a:rPr>
              <a:t>31</a:t>
            </a:r>
            <a:r>
              <a:rPr lang="ja-JP" altLang="en-US" sz="2800" dirty="0">
                <a:solidFill>
                  <a:prstClr val="black"/>
                </a:solidFill>
                <a:latin typeface="+mj-ea"/>
                <a:ea typeface="+mj-ea"/>
                <a:cs typeface="メイリオ"/>
              </a:rPr>
              <a:t>床</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70000"/>
              <a:buFont typeface="Wingdings" pitchFamily="2" charset="2"/>
              <a:buChar char="l"/>
              <a:defRPr/>
            </a:pPr>
            <a:r>
              <a:rPr lang="en-US" altLang="ja-JP" sz="2800" dirty="0">
                <a:solidFill>
                  <a:prstClr val="black"/>
                </a:solidFill>
                <a:latin typeface="+mj-ea"/>
                <a:ea typeface="+mj-ea"/>
                <a:cs typeface="メイリオ"/>
              </a:rPr>
              <a:t>18</a:t>
            </a:r>
            <a:r>
              <a:rPr lang="ja-JP" altLang="en-US" sz="2800" dirty="0">
                <a:solidFill>
                  <a:prstClr val="black"/>
                </a:solidFill>
                <a:latin typeface="+mj-ea"/>
                <a:ea typeface="+mj-ea"/>
                <a:cs typeface="メイリオ"/>
              </a:rPr>
              <a:t>診療科</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70000"/>
              <a:buFont typeface="Wingdings" pitchFamily="2" charset="2"/>
              <a:buChar char="l"/>
              <a:defRPr/>
            </a:pPr>
            <a:r>
              <a:rPr lang="ja-JP" altLang="en-US" sz="2800" dirty="0">
                <a:solidFill>
                  <a:prstClr val="black"/>
                </a:solidFill>
                <a:latin typeface="+mj-ea"/>
                <a:ea typeface="+mj-ea"/>
                <a:cs typeface="メイリオ"/>
              </a:rPr>
              <a:t>医師　</a:t>
            </a:r>
            <a:r>
              <a:rPr lang="en-US" altLang="ja-JP" sz="2800" dirty="0">
                <a:solidFill>
                  <a:prstClr val="black"/>
                </a:solidFill>
                <a:latin typeface="+mj-ea"/>
                <a:ea typeface="+mj-ea"/>
                <a:cs typeface="メイリオ"/>
              </a:rPr>
              <a:t>38</a:t>
            </a:r>
            <a:r>
              <a:rPr lang="ja-JP" altLang="en-US" sz="2800" dirty="0">
                <a:solidFill>
                  <a:prstClr val="black"/>
                </a:solidFill>
                <a:latin typeface="+mj-ea"/>
                <a:ea typeface="+mj-ea"/>
                <a:cs typeface="メイリオ"/>
              </a:rPr>
              <a:t>名（研修医</a:t>
            </a:r>
            <a:r>
              <a:rPr lang="en-US" altLang="ja-JP" sz="2800" dirty="0">
                <a:solidFill>
                  <a:prstClr val="black"/>
                </a:solidFill>
                <a:latin typeface="+mj-ea"/>
                <a:ea typeface="+mj-ea"/>
                <a:cs typeface="メイリオ"/>
              </a:rPr>
              <a:t>3</a:t>
            </a:r>
            <a:r>
              <a:rPr lang="ja-JP" altLang="en-US" sz="2800" dirty="0">
                <a:solidFill>
                  <a:prstClr val="black"/>
                </a:solidFill>
                <a:latin typeface="+mj-ea"/>
                <a:ea typeface="+mj-ea"/>
                <a:cs typeface="メイリオ"/>
              </a:rPr>
              <a:t>名）</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70000"/>
              <a:buFont typeface="Wingdings" pitchFamily="2" charset="2"/>
              <a:buChar char="l"/>
              <a:defRPr/>
            </a:pPr>
            <a:r>
              <a:rPr lang="ja-JP" altLang="en-US" sz="2800" dirty="0">
                <a:solidFill>
                  <a:prstClr val="black"/>
                </a:solidFill>
                <a:latin typeface="+mj-ea"/>
                <a:ea typeface="+mj-ea"/>
                <a:cs typeface="メイリオ"/>
              </a:rPr>
              <a:t>入院患者数　</a:t>
            </a:r>
            <a:r>
              <a:rPr lang="en-US" altLang="ja-JP" sz="2800" dirty="0">
                <a:solidFill>
                  <a:prstClr val="black"/>
                </a:solidFill>
                <a:latin typeface="+mj-ea"/>
                <a:ea typeface="+mj-ea"/>
                <a:cs typeface="メイリオ"/>
              </a:rPr>
              <a:t>248.4</a:t>
            </a:r>
            <a:r>
              <a:rPr lang="ja-JP" altLang="en-US" sz="2800" dirty="0">
                <a:solidFill>
                  <a:prstClr val="black"/>
                </a:solidFill>
                <a:latin typeface="+mj-ea"/>
                <a:ea typeface="+mj-ea"/>
                <a:cs typeface="メイリオ"/>
              </a:rPr>
              <a:t>人</a:t>
            </a:r>
            <a:r>
              <a:rPr lang="en-US" altLang="ja-JP" sz="2800" dirty="0">
                <a:solidFill>
                  <a:prstClr val="black"/>
                </a:solidFill>
                <a:latin typeface="+mj-ea"/>
                <a:ea typeface="+mj-ea"/>
                <a:cs typeface="メイリオ"/>
              </a:rPr>
              <a:t>/</a:t>
            </a:r>
            <a:r>
              <a:rPr lang="ja-JP" altLang="en-US" sz="2800" dirty="0">
                <a:solidFill>
                  <a:prstClr val="black"/>
                </a:solidFill>
                <a:latin typeface="+mj-ea"/>
                <a:ea typeface="+mj-ea"/>
                <a:cs typeface="メイリオ"/>
              </a:rPr>
              <a:t>日</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70000"/>
              <a:defRPr/>
            </a:pPr>
            <a:r>
              <a:rPr lang="en-US" altLang="ja-JP" sz="2800" dirty="0">
                <a:solidFill>
                  <a:prstClr val="black"/>
                </a:solidFill>
                <a:latin typeface="+mj-ea"/>
                <a:ea typeface="+mj-ea"/>
                <a:cs typeface="メイリオ"/>
              </a:rPr>
              <a:t>	</a:t>
            </a:r>
            <a:r>
              <a:rPr lang="ja-JP" altLang="en-US" sz="2800" dirty="0">
                <a:solidFill>
                  <a:prstClr val="black"/>
                </a:solidFill>
                <a:latin typeface="+mj-ea"/>
                <a:ea typeface="+mj-ea"/>
                <a:cs typeface="メイリオ"/>
              </a:rPr>
              <a:t>外来患者数　</a:t>
            </a:r>
            <a:r>
              <a:rPr lang="en-US" altLang="ja-JP" sz="2800" dirty="0">
                <a:solidFill>
                  <a:prstClr val="black"/>
                </a:solidFill>
                <a:latin typeface="+mj-ea"/>
                <a:ea typeface="+mj-ea"/>
                <a:cs typeface="メイリオ"/>
              </a:rPr>
              <a:t>515.1</a:t>
            </a:r>
            <a:r>
              <a:rPr lang="ja-JP" altLang="en-US" sz="2800" dirty="0">
                <a:solidFill>
                  <a:prstClr val="black"/>
                </a:solidFill>
                <a:latin typeface="+mj-ea"/>
                <a:ea typeface="+mj-ea"/>
                <a:cs typeface="メイリオ"/>
              </a:rPr>
              <a:t>人</a:t>
            </a:r>
            <a:r>
              <a:rPr lang="en-US" altLang="ja-JP" sz="2800" dirty="0">
                <a:solidFill>
                  <a:prstClr val="black"/>
                </a:solidFill>
                <a:latin typeface="+mj-ea"/>
                <a:ea typeface="+mj-ea"/>
                <a:cs typeface="メイリオ"/>
              </a:rPr>
              <a:t>/</a:t>
            </a:r>
            <a:r>
              <a:rPr lang="ja-JP" altLang="en-US" sz="2800" dirty="0">
                <a:solidFill>
                  <a:prstClr val="black"/>
                </a:solidFill>
                <a:latin typeface="+mj-ea"/>
                <a:ea typeface="+mj-ea"/>
                <a:cs typeface="メイリオ"/>
              </a:rPr>
              <a:t>日</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70000"/>
              <a:buFont typeface="Wingdings" pitchFamily="2" charset="2"/>
              <a:buChar char="l"/>
              <a:defRPr/>
            </a:pPr>
            <a:r>
              <a:rPr lang="zh-TW" altLang="en-US" sz="2800" dirty="0">
                <a:solidFill>
                  <a:prstClr val="black"/>
                </a:solidFill>
                <a:latin typeface="+mj-ea"/>
                <a:ea typeface="+mj-ea"/>
                <a:cs typeface="メイリオ"/>
              </a:rPr>
              <a:t>開設　明治</a:t>
            </a:r>
            <a:r>
              <a:rPr lang="en-US" altLang="zh-TW" sz="2800" dirty="0">
                <a:solidFill>
                  <a:prstClr val="black"/>
                </a:solidFill>
                <a:latin typeface="+mj-ea"/>
                <a:ea typeface="+mj-ea"/>
                <a:cs typeface="メイリオ"/>
              </a:rPr>
              <a:t>33</a:t>
            </a:r>
            <a:r>
              <a:rPr lang="zh-TW" altLang="en-US" sz="2800" dirty="0">
                <a:solidFill>
                  <a:prstClr val="black"/>
                </a:solidFill>
                <a:latin typeface="+mj-ea"/>
                <a:ea typeface="+mj-ea"/>
                <a:cs typeface="メイリオ"/>
              </a:rPr>
              <a:t>年</a:t>
            </a:r>
          </a:p>
        </p:txBody>
      </p:sp>
      <p:pic>
        <p:nvPicPr>
          <p:cNvPr id="16387" name="図 17" descr="金沢市map small(JPEG).jpg"/>
          <p:cNvPicPr>
            <a:picLocks noChangeAspect="1"/>
          </p:cNvPicPr>
          <p:nvPr/>
        </p:nvPicPr>
        <p:blipFill>
          <a:blip r:embed="rId2"/>
          <a:srcRect/>
          <a:stretch>
            <a:fillRect/>
          </a:stretch>
        </p:blipFill>
        <p:spPr bwMode="auto">
          <a:xfrm>
            <a:off x="4427538" y="911225"/>
            <a:ext cx="4395787" cy="5745163"/>
          </a:xfrm>
          <a:prstGeom prst="rect">
            <a:avLst/>
          </a:prstGeom>
          <a:noFill/>
          <a:ln w="9525">
            <a:noFill/>
            <a:miter lim="800000"/>
            <a:headEnd/>
            <a:tailEnd/>
          </a:ln>
        </p:spPr>
      </p:pic>
      <p:sp>
        <p:nvSpPr>
          <p:cNvPr id="20" name="正方形/長方形 19"/>
          <p:cNvSpPr/>
          <p:nvPr/>
        </p:nvSpPr>
        <p:spPr>
          <a:xfrm>
            <a:off x="7019925" y="4724400"/>
            <a:ext cx="1800225" cy="369888"/>
          </a:xfrm>
          <a:prstGeom prst="rect">
            <a:avLst/>
          </a:prstGeom>
          <a:solidFill>
            <a:schemeClr val="bg1"/>
          </a:solidFill>
        </p:spPr>
        <p:txBody>
          <a:bodyPr>
            <a:spAutoFit/>
          </a:bodyPr>
          <a:lstStyle/>
          <a:p>
            <a:pPr fontAlgn="auto">
              <a:spcBef>
                <a:spcPts val="0"/>
              </a:spcBef>
              <a:spcAft>
                <a:spcPts val="0"/>
              </a:spcAft>
              <a:defRPr/>
            </a:pPr>
            <a:r>
              <a:rPr lang="ja-JP" altLang="en-US" u="sng" dirty="0">
                <a:latin typeface="+mj-ea"/>
                <a:ea typeface="+mj-ea"/>
              </a:rPr>
              <a:t>　金沢市立病院</a:t>
            </a:r>
            <a:endParaRPr lang="ja-JP" altLang="en-US" u="sng" dirty="0">
              <a:latin typeface="+mj-ea"/>
              <a:ea typeface="+mj-ea"/>
            </a:endParaRPr>
          </a:p>
        </p:txBody>
      </p:sp>
      <p:sp>
        <p:nvSpPr>
          <p:cNvPr id="19" name="円/楕円 18"/>
          <p:cNvSpPr/>
          <p:nvPr/>
        </p:nvSpPr>
        <p:spPr>
          <a:xfrm>
            <a:off x="7092950" y="4868863"/>
            <a:ext cx="142875" cy="144462"/>
          </a:xfrm>
          <a:prstGeom prst="ellipse">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正方形/長方形 30"/>
          <p:cNvSpPr/>
          <p:nvPr/>
        </p:nvSpPr>
        <p:spPr>
          <a:xfrm>
            <a:off x="7404100" y="4129088"/>
            <a:ext cx="1519238" cy="277812"/>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金沢大学附属病院</a:t>
            </a:r>
            <a:endParaRPr lang="ja-JP" altLang="en-US" sz="1200" dirty="0">
              <a:latin typeface="+mj-ea"/>
              <a:ea typeface="+mj-ea"/>
            </a:endParaRPr>
          </a:p>
        </p:txBody>
      </p:sp>
      <p:sp>
        <p:nvSpPr>
          <p:cNvPr id="32" name="正方形/長方形 31"/>
          <p:cNvSpPr/>
          <p:nvPr/>
        </p:nvSpPr>
        <p:spPr>
          <a:xfrm>
            <a:off x="7164388" y="3841750"/>
            <a:ext cx="1443037" cy="276225"/>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金沢医療センター</a:t>
            </a:r>
            <a:endParaRPr lang="ja-JP" altLang="en-US" sz="1200" dirty="0">
              <a:latin typeface="+mj-ea"/>
              <a:ea typeface="+mj-ea"/>
            </a:endParaRPr>
          </a:p>
        </p:txBody>
      </p:sp>
      <p:sp>
        <p:nvSpPr>
          <p:cNvPr id="36" name="正方形/長方形 35"/>
          <p:cNvSpPr/>
          <p:nvPr/>
        </p:nvSpPr>
        <p:spPr>
          <a:xfrm>
            <a:off x="4643438" y="2503488"/>
            <a:ext cx="1519237" cy="277812"/>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石川県立中央病院　</a:t>
            </a:r>
            <a:endParaRPr lang="ja-JP" altLang="en-US" sz="1200" dirty="0">
              <a:latin typeface="+mj-ea"/>
              <a:ea typeface="+mj-ea"/>
            </a:endParaRPr>
          </a:p>
        </p:txBody>
      </p:sp>
      <p:sp>
        <p:nvSpPr>
          <p:cNvPr id="24" name="円/楕円 23"/>
          <p:cNvSpPr/>
          <p:nvPr/>
        </p:nvSpPr>
        <p:spPr>
          <a:xfrm>
            <a:off x="7451725" y="4192588"/>
            <a:ext cx="101600" cy="100012"/>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円/楕円 24"/>
          <p:cNvSpPr/>
          <p:nvPr/>
        </p:nvSpPr>
        <p:spPr>
          <a:xfrm>
            <a:off x="7235825" y="4005263"/>
            <a:ext cx="101600" cy="100012"/>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円/楕円 26"/>
          <p:cNvSpPr/>
          <p:nvPr/>
        </p:nvSpPr>
        <p:spPr>
          <a:xfrm>
            <a:off x="6011863" y="2608263"/>
            <a:ext cx="101600" cy="100012"/>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正方形/長方形 36"/>
          <p:cNvSpPr/>
          <p:nvPr/>
        </p:nvSpPr>
        <p:spPr>
          <a:xfrm>
            <a:off x="7589838" y="2432050"/>
            <a:ext cx="1319212" cy="276225"/>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浅ノ川総合病院</a:t>
            </a:r>
            <a:endParaRPr lang="ja-JP" altLang="en-US" sz="1200" dirty="0">
              <a:latin typeface="+mj-ea"/>
              <a:ea typeface="+mj-ea"/>
            </a:endParaRPr>
          </a:p>
        </p:txBody>
      </p:sp>
      <p:sp>
        <p:nvSpPr>
          <p:cNvPr id="38" name="円/楕円 37"/>
          <p:cNvSpPr/>
          <p:nvPr/>
        </p:nvSpPr>
        <p:spPr>
          <a:xfrm>
            <a:off x="7662863" y="2503488"/>
            <a:ext cx="100012" cy="101600"/>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正方形/長方形 38"/>
          <p:cNvSpPr/>
          <p:nvPr/>
        </p:nvSpPr>
        <p:spPr>
          <a:xfrm>
            <a:off x="6300788" y="703263"/>
            <a:ext cx="1517650" cy="277812"/>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金沢医科大学病院</a:t>
            </a:r>
            <a:endParaRPr lang="ja-JP" altLang="en-US" sz="1200" dirty="0">
              <a:latin typeface="+mj-ea"/>
              <a:ea typeface="+mj-ea"/>
            </a:endParaRPr>
          </a:p>
        </p:txBody>
      </p:sp>
      <p:sp>
        <p:nvSpPr>
          <p:cNvPr id="40" name="円/楕円 39"/>
          <p:cNvSpPr/>
          <p:nvPr/>
        </p:nvSpPr>
        <p:spPr>
          <a:xfrm>
            <a:off x="6372225" y="776288"/>
            <a:ext cx="100013" cy="100012"/>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正方形/長方形 28"/>
          <p:cNvSpPr/>
          <p:nvPr/>
        </p:nvSpPr>
        <p:spPr>
          <a:xfrm>
            <a:off x="4284663" y="5373688"/>
            <a:ext cx="1517650" cy="276225"/>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松任石川中央病院</a:t>
            </a:r>
            <a:endParaRPr lang="ja-JP" altLang="en-US" sz="1200" dirty="0">
              <a:latin typeface="+mj-ea"/>
              <a:ea typeface="+mj-ea"/>
            </a:endParaRPr>
          </a:p>
        </p:txBody>
      </p:sp>
      <p:sp>
        <p:nvSpPr>
          <p:cNvPr id="33" name="円/楕円 32"/>
          <p:cNvSpPr/>
          <p:nvPr/>
        </p:nvSpPr>
        <p:spPr>
          <a:xfrm>
            <a:off x="4332288" y="5435600"/>
            <a:ext cx="100012" cy="101600"/>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正方形/長方形 40"/>
          <p:cNvSpPr/>
          <p:nvPr/>
        </p:nvSpPr>
        <p:spPr>
          <a:xfrm>
            <a:off x="6977063" y="2997200"/>
            <a:ext cx="903287" cy="276225"/>
          </a:xfrm>
          <a:prstGeom prst="rect">
            <a:avLst/>
          </a:prstGeom>
          <a:solidFill>
            <a:schemeClr val="bg1"/>
          </a:solidFill>
        </p:spPr>
        <p:txBody>
          <a:bodyPr wrap="none">
            <a:spAutoFit/>
          </a:bodyPr>
          <a:lstStyle/>
          <a:p>
            <a:pPr fontAlgn="auto">
              <a:spcBef>
                <a:spcPts val="0"/>
              </a:spcBef>
              <a:spcAft>
                <a:spcPts val="0"/>
              </a:spcAft>
              <a:defRPr/>
            </a:pPr>
            <a:r>
              <a:rPr lang="ja-JP" altLang="en-US" sz="1200" dirty="0">
                <a:latin typeface="+mj-ea"/>
                <a:ea typeface="+mj-ea"/>
              </a:rPr>
              <a:t>　城北病院</a:t>
            </a:r>
            <a:endParaRPr lang="ja-JP" altLang="en-US" sz="1200" dirty="0">
              <a:latin typeface="+mj-ea"/>
              <a:ea typeface="+mj-ea"/>
            </a:endParaRPr>
          </a:p>
        </p:txBody>
      </p:sp>
      <p:sp>
        <p:nvSpPr>
          <p:cNvPr id="42" name="円/楕円 41"/>
          <p:cNvSpPr/>
          <p:nvPr/>
        </p:nvSpPr>
        <p:spPr>
          <a:xfrm>
            <a:off x="7048500" y="3089275"/>
            <a:ext cx="101600" cy="100013"/>
          </a:xfrm>
          <a:prstGeom prst="ellipse">
            <a:avLst/>
          </a:prstGeom>
          <a:solidFill>
            <a:schemeClr val="tx2"/>
          </a:solidFill>
          <a:ln>
            <a:solidFill>
              <a:schemeClr val="accent1"/>
            </a:solidFill>
          </a:ln>
          <a:effectLst>
            <a:outerShdw blurRad="57150" dist="38100" dir="5400000" algn="ctr" rotWithShape="0">
              <a:schemeClr val="accent1">
                <a:shade val="9000"/>
                <a:satMod val="105000"/>
                <a:alpha val="48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333375"/>
            <a:ext cx="8229600" cy="1143000"/>
          </a:xfrm>
        </p:spPr>
        <p:txBody>
          <a:bodyPr>
            <a:normAutofit fontScale="90000"/>
          </a:bodyPr>
          <a:lstStyle/>
          <a:p>
            <a:pPr algn="ctr" fontAlgn="auto">
              <a:spcAft>
                <a:spcPts val="0"/>
              </a:spcAft>
              <a:defRPr/>
            </a:pPr>
            <a:r>
              <a:rPr lang="ja-JP" altLang="en-US" dirty="0" smtClean="0">
                <a:solidFill>
                  <a:schemeClr val="tx1"/>
                </a:solidFill>
              </a:rPr>
              <a:t>金沢市立病院での初期臨床研修</a:t>
            </a:r>
            <a:r>
              <a:rPr lang="en-US" altLang="ja-JP" dirty="0" smtClean="0">
                <a:solidFill>
                  <a:schemeClr val="tx1"/>
                </a:solidFill>
              </a:rPr>
              <a:t/>
            </a:r>
            <a:br>
              <a:rPr lang="en-US" altLang="ja-JP" dirty="0" smtClean="0">
                <a:solidFill>
                  <a:schemeClr val="tx1"/>
                </a:solidFill>
              </a:rPr>
            </a:br>
            <a:r>
              <a:rPr lang="ja-JP" altLang="en-US" dirty="0" smtClean="0">
                <a:solidFill>
                  <a:srgbClr val="0000FF"/>
                </a:solidFill>
              </a:rPr>
              <a:t>まとめ</a:t>
            </a:r>
            <a:endParaRPr lang="ja-JP" altLang="en-US" dirty="0">
              <a:solidFill>
                <a:srgbClr val="0000FF"/>
              </a:solidFill>
            </a:endParaRPr>
          </a:p>
        </p:txBody>
      </p:sp>
      <p:sp>
        <p:nvSpPr>
          <p:cNvPr id="3" name="コンテンツ プレースホルダ 2"/>
          <p:cNvSpPr>
            <a:spLocks noGrp="1"/>
          </p:cNvSpPr>
          <p:nvPr>
            <p:ph idx="1"/>
          </p:nvPr>
        </p:nvSpPr>
        <p:spPr>
          <a:xfrm>
            <a:off x="457200" y="1628775"/>
            <a:ext cx="8229600" cy="5040313"/>
          </a:xfrm>
        </p:spPr>
        <p:txBody>
          <a:bodyPr>
            <a:normAutofit fontScale="92500" lnSpcReduction="10000"/>
          </a:bodyPr>
          <a:lstStyle/>
          <a:p>
            <a:pPr marL="274320" indent="-274320" fontAlgn="auto">
              <a:lnSpc>
                <a:spcPct val="110000"/>
              </a:lnSpc>
              <a:spcAft>
                <a:spcPts val="0"/>
              </a:spcAft>
              <a:buClr>
                <a:schemeClr val="tx1"/>
              </a:buClr>
              <a:buFont typeface="Wingdings 2"/>
              <a:buChar char=""/>
              <a:defRPr/>
            </a:pPr>
            <a:r>
              <a:rPr lang="ja-JP" altLang="en-US" sz="3000" dirty="0" smtClean="0">
                <a:latin typeface="+mj-ea"/>
                <a:ea typeface="+mj-ea"/>
              </a:rPr>
              <a:t>一般的な疾病や外傷、いわゆる“</a:t>
            </a:r>
            <a:r>
              <a:rPr lang="en-US" altLang="ja-JP" sz="3000" dirty="0" smtClean="0">
                <a:latin typeface="+mj-ea"/>
                <a:ea typeface="+mj-ea"/>
              </a:rPr>
              <a:t>common disease”</a:t>
            </a:r>
            <a:r>
              <a:rPr lang="ja-JP" altLang="en-US" sz="3000" dirty="0" smtClean="0">
                <a:latin typeface="+mj-ea"/>
                <a:ea typeface="+mj-ea"/>
              </a:rPr>
              <a:t>を数多く経験でき、基本的な診療能力が身につきます。</a:t>
            </a:r>
          </a:p>
          <a:p>
            <a:pPr marL="274320" indent="-274320" fontAlgn="auto">
              <a:lnSpc>
                <a:spcPct val="110000"/>
              </a:lnSpc>
              <a:spcAft>
                <a:spcPts val="0"/>
              </a:spcAft>
              <a:buClr>
                <a:schemeClr val="tx1"/>
              </a:buClr>
              <a:buFont typeface="Wingdings 2"/>
              <a:buChar char=""/>
              <a:defRPr/>
            </a:pPr>
            <a:r>
              <a:rPr lang="ja-JP" altLang="en-US" sz="3000" dirty="0" smtClean="0">
                <a:latin typeface="+mj-ea"/>
                <a:ea typeface="+mj-ea"/>
              </a:rPr>
              <a:t>１次および２次救急を中心とした頻繁に遭遇する救急疾患に対応することができるようになります。</a:t>
            </a:r>
            <a:endParaRPr lang="en-US" altLang="ja-JP" sz="3000" dirty="0" smtClean="0">
              <a:latin typeface="+mj-ea"/>
              <a:ea typeface="+mj-ea"/>
            </a:endParaRPr>
          </a:p>
          <a:p>
            <a:pPr marL="274320" indent="-274320" fontAlgn="auto">
              <a:lnSpc>
                <a:spcPct val="110000"/>
              </a:lnSpc>
              <a:spcAft>
                <a:spcPts val="0"/>
              </a:spcAft>
              <a:buClr>
                <a:schemeClr val="tx1"/>
              </a:buClr>
              <a:buFont typeface="Wingdings 2"/>
              <a:buNone/>
              <a:defRPr/>
            </a:pPr>
            <a:r>
              <a:rPr lang="en-US" altLang="ja-JP" sz="3000" dirty="0" smtClean="0">
                <a:latin typeface="+mj-ea"/>
                <a:ea typeface="+mj-ea"/>
              </a:rPr>
              <a:t>				</a:t>
            </a:r>
            <a:r>
              <a:rPr lang="ja-JP" altLang="en-US" sz="3000" dirty="0" smtClean="0">
                <a:latin typeface="+mj-ea"/>
                <a:ea typeface="+mj-ea"/>
              </a:rPr>
              <a:t>→</a:t>
            </a:r>
            <a:r>
              <a:rPr lang="ja-JP" altLang="en-US" sz="3000" dirty="0" smtClean="0">
                <a:solidFill>
                  <a:srgbClr val="FF0000"/>
                </a:solidFill>
                <a:latin typeface="+mj-ea"/>
                <a:ea typeface="+mj-ea"/>
              </a:rPr>
              <a:t>よき臨床医の養成</a:t>
            </a:r>
          </a:p>
          <a:p>
            <a:pPr marL="274320" indent="-274320" fontAlgn="auto">
              <a:lnSpc>
                <a:spcPct val="110000"/>
              </a:lnSpc>
              <a:spcAft>
                <a:spcPts val="0"/>
              </a:spcAft>
              <a:buClr>
                <a:schemeClr val="tx1"/>
              </a:buClr>
              <a:buFont typeface="Wingdings 2"/>
              <a:buChar char=""/>
              <a:defRPr/>
            </a:pPr>
            <a:r>
              <a:rPr lang="ja-JP" altLang="en-US" sz="3000" dirty="0" smtClean="0">
                <a:latin typeface="+mj-ea"/>
                <a:ea typeface="+mj-ea"/>
              </a:rPr>
              <a:t>臨床研修に対する医師・コメディカルの理解・サポートがあります。</a:t>
            </a:r>
          </a:p>
          <a:p>
            <a:pPr marL="274320" indent="-274320" fontAlgn="auto">
              <a:lnSpc>
                <a:spcPct val="110000"/>
              </a:lnSpc>
              <a:spcAft>
                <a:spcPts val="0"/>
              </a:spcAft>
              <a:buClr>
                <a:schemeClr val="tx1"/>
              </a:buClr>
              <a:buFont typeface="Wingdings 2"/>
              <a:buChar char=""/>
              <a:defRPr/>
            </a:pPr>
            <a:r>
              <a:rPr lang="ja-JP" altLang="en-US" sz="3000" dirty="0" smtClean="0">
                <a:latin typeface="+mj-ea"/>
                <a:ea typeface="+mj-ea"/>
              </a:rPr>
              <a:t>専門医へのステップを目指した後期臨床研修にスムーズに移行することができます。</a:t>
            </a:r>
          </a:p>
          <a:p>
            <a:pPr marL="274320" indent="-274320" fontAlgn="auto">
              <a:lnSpc>
                <a:spcPct val="110000"/>
              </a:lnSpc>
              <a:spcAft>
                <a:spcPts val="0"/>
              </a:spcAft>
              <a:buClr>
                <a:schemeClr val="tx1"/>
              </a:buClr>
              <a:buFont typeface="Wingdings 2"/>
              <a:buChar char=""/>
              <a:defRPr/>
            </a:pPr>
            <a:endParaRPr lang="ja-JP" altLang="en-US" sz="3000" dirty="0">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2595563" y="1766888"/>
            <a:ext cx="1562100" cy="1155700"/>
          </a:xfrm>
          <a:prstGeom prst="rect">
            <a:avLst/>
          </a:prstGeom>
          <a:noFill/>
          <a:ln w="9525">
            <a:noFill/>
            <a:miter lim="800000"/>
            <a:headEnd/>
            <a:tailEnd/>
          </a:ln>
        </p:spPr>
      </p:pic>
      <p:pic>
        <p:nvPicPr>
          <p:cNvPr id="17410" name="Picture 2"/>
          <p:cNvPicPr>
            <a:picLocks noChangeAspect="1" noChangeArrowheads="1"/>
          </p:cNvPicPr>
          <p:nvPr/>
        </p:nvPicPr>
        <p:blipFill>
          <a:blip r:embed="rId3"/>
          <a:srcRect/>
          <a:stretch>
            <a:fillRect/>
          </a:stretch>
        </p:blipFill>
        <p:spPr bwMode="auto">
          <a:xfrm>
            <a:off x="4924425" y="1766888"/>
            <a:ext cx="1449388" cy="1155700"/>
          </a:xfrm>
          <a:prstGeom prst="rect">
            <a:avLst/>
          </a:prstGeom>
          <a:noFill/>
          <a:ln w="9525">
            <a:noFill/>
            <a:miter lim="800000"/>
            <a:headEnd/>
            <a:tailEnd/>
          </a:ln>
        </p:spPr>
      </p:pic>
      <p:sp>
        <p:nvSpPr>
          <p:cNvPr id="14" name="AutoShape 10"/>
          <p:cNvSpPr>
            <a:spLocks noChangeArrowheads="1"/>
          </p:cNvSpPr>
          <p:nvPr/>
        </p:nvSpPr>
        <p:spPr bwMode="auto">
          <a:xfrm>
            <a:off x="2843213" y="2351088"/>
            <a:ext cx="3405187" cy="2662237"/>
          </a:xfrm>
          <a:prstGeom prst="roundRect">
            <a:avLst>
              <a:gd name="adj" fmla="val 16667"/>
            </a:avLst>
          </a:prstGeom>
          <a:solidFill>
            <a:srgbClr val="FFFFFF"/>
          </a:solidFill>
          <a:ln w="9525">
            <a:solidFill>
              <a:srgbClr val="000000"/>
            </a:solidFill>
            <a:round/>
            <a:headEnd/>
            <a:tailEnd/>
          </a:ln>
          <a:effectLst>
            <a:outerShdw blurRad="63500" dist="251447"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6149" name="Oval 11" descr="20%"/>
          <p:cNvSpPr>
            <a:spLocks noChangeArrowheads="1"/>
          </p:cNvSpPr>
          <p:nvPr/>
        </p:nvSpPr>
        <p:spPr bwMode="auto">
          <a:xfrm>
            <a:off x="3182938" y="4278313"/>
            <a:ext cx="2832100" cy="444500"/>
          </a:xfrm>
          <a:prstGeom prst="ellipse">
            <a:avLst/>
          </a:prstGeom>
          <a:pattFill prst="pct20">
            <a:fgClr>
              <a:srgbClr val="FFCC00"/>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400">
              <a:latin typeface="+mj-ea"/>
              <a:ea typeface="+mj-ea"/>
            </a:endParaRPr>
          </a:p>
        </p:txBody>
      </p:sp>
      <p:sp>
        <p:nvSpPr>
          <p:cNvPr id="6150" name="Oval 12" descr="20%"/>
          <p:cNvSpPr>
            <a:spLocks noChangeArrowheads="1"/>
          </p:cNvSpPr>
          <p:nvPr/>
        </p:nvSpPr>
        <p:spPr bwMode="auto">
          <a:xfrm>
            <a:off x="2916238" y="3143250"/>
            <a:ext cx="1728787" cy="1071563"/>
          </a:xfrm>
          <a:prstGeom prst="ellipse">
            <a:avLst/>
          </a:prstGeom>
          <a:pattFill prst="pct20">
            <a:fgClr>
              <a:srgbClr val="FF9900"/>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400">
              <a:latin typeface="+mj-ea"/>
              <a:ea typeface="+mj-ea"/>
            </a:endParaRPr>
          </a:p>
        </p:txBody>
      </p:sp>
      <p:sp>
        <p:nvSpPr>
          <p:cNvPr id="6151" name="Text Box 14"/>
          <p:cNvSpPr txBox="1">
            <a:spLocks noChangeArrowheads="1"/>
          </p:cNvSpPr>
          <p:nvPr/>
        </p:nvSpPr>
        <p:spPr bwMode="auto">
          <a:xfrm>
            <a:off x="3417888" y="2360613"/>
            <a:ext cx="2597150" cy="434975"/>
          </a:xfrm>
          <a:prstGeom prst="rect">
            <a:avLst/>
          </a:prstGeom>
          <a:noFill/>
          <a:ln w="9525">
            <a:noFill/>
            <a:miter lim="800000"/>
            <a:headEnd/>
            <a:tailEnd/>
          </a:ln>
        </p:spPr>
        <p:txBody>
          <a:bodyPr lIns="27432" tIns="32004" rIns="27432" bIns="32004" anchor="ctr">
            <a:spAutoFit/>
          </a:bodyPr>
          <a:lstStyle/>
          <a:p>
            <a:pPr algn="ctr" fontAlgn="auto">
              <a:spcBef>
                <a:spcPts val="0"/>
              </a:spcBef>
              <a:spcAft>
                <a:spcPts val="0"/>
              </a:spcAft>
              <a:defRPr/>
            </a:pPr>
            <a:r>
              <a:rPr lang="ja-JP" altLang="en-US" sz="2400" b="1" dirty="0">
                <a:solidFill>
                  <a:srgbClr val="000000"/>
                </a:solidFill>
                <a:latin typeface="+mj-ea"/>
                <a:ea typeface="+mj-ea"/>
              </a:rPr>
              <a:t>金 沢 市 立 病 院</a:t>
            </a:r>
          </a:p>
        </p:txBody>
      </p:sp>
      <p:sp>
        <p:nvSpPr>
          <p:cNvPr id="6152" name="Text Box 15"/>
          <p:cNvSpPr txBox="1">
            <a:spLocks noChangeArrowheads="1"/>
          </p:cNvSpPr>
          <p:nvPr/>
        </p:nvSpPr>
        <p:spPr bwMode="auto">
          <a:xfrm>
            <a:off x="3071813" y="2714625"/>
            <a:ext cx="2998787" cy="433388"/>
          </a:xfrm>
          <a:prstGeom prst="rect">
            <a:avLst/>
          </a:prstGeom>
          <a:noFill/>
          <a:ln w="9525">
            <a:noFill/>
            <a:miter lim="800000"/>
            <a:headEnd/>
            <a:tailEnd/>
          </a:ln>
        </p:spPr>
        <p:txBody>
          <a:bodyPr lIns="27432" tIns="32004" rIns="27432" bIns="32004" anchor="ctr">
            <a:spAutoFit/>
          </a:bodyPr>
          <a:lstStyle/>
          <a:p>
            <a:pPr algn="ctr" fontAlgn="auto">
              <a:spcBef>
                <a:spcPts val="0"/>
              </a:spcBef>
              <a:spcAft>
                <a:spcPts val="0"/>
              </a:spcAft>
              <a:defRPr/>
            </a:pPr>
            <a:r>
              <a:rPr lang="en-US" altLang="ja-JP" sz="2400" b="1">
                <a:solidFill>
                  <a:srgbClr val="FF0000"/>
                </a:solidFill>
                <a:latin typeface="+mj-ea"/>
                <a:ea typeface="+mj-ea"/>
              </a:rPr>
              <a:t>【</a:t>
            </a:r>
            <a:r>
              <a:rPr lang="ja-JP" altLang="en-US" sz="2400" b="1">
                <a:solidFill>
                  <a:srgbClr val="FF0000"/>
                </a:solidFill>
                <a:latin typeface="+mj-ea"/>
                <a:ea typeface="+mj-ea"/>
              </a:rPr>
              <a:t>地域連携型病院</a:t>
            </a:r>
            <a:r>
              <a:rPr lang="en-US" altLang="ja-JP" sz="2400" b="1">
                <a:solidFill>
                  <a:srgbClr val="FF0000"/>
                </a:solidFill>
                <a:latin typeface="+mj-ea"/>
                <a:ea typeface="+mj-ea"/>
              </a:rPr>
              <a:t>】</a:t>
            </a:r>
            <a:endParaRPr lang="ja-JP" altLang="en-US" sz="2400" b="1">
              <a:solidFill>
                <a:srgbClr val="FF0000"/>
              </a:solidFill>
              <a:latin typeface="+mj-ea"/>
              <a:ea typeface="+mj-ea"/>
            </a:endParaRPr>
          </a:p>
        </p:txBody>
      </p:sp>
      <p:pic>
        <p:nvPicPr>
          <p:cNvPr id="17416" name="Picture 26"/>
          <p:cNvPicPr>
            <a:picLocks noChangeAspect="1" noChangeArrowheads="1"/>
          </p:cNvPicPr>
          <p:nvPr/>
        </p:nvPicPr>
        <p:blipFill>
          <a:blip r:embed="rId4"/>
          <a:srcRect/>
          <a:stretch>
            <a:fillRect/>
          </a:stretch>
        </p:blipFill>
        <p:spPr bwMode="auto">
          <a:xfrm>
            <a:off x="3040063" y="2405063"/>
            <a:ext cx="411162" cy="414337"/>
          </a:xfrm>
          <a:prstGeom prst="rect">
            <a:avLst/>
          </a:prstGeom>
          <a:noFill/>
          <a:ln w="9525">
            <a:noFill/>
            <a:miter lim="800000"/>
            <a:headEnd/>
            <a:tailEnd/>
          </a:ln>
        </p:spPr>
      </p:pic>
      <p:sp>
        <p:nvSpPr>
          <p:cNvPr id="6154" name="Oval 28" descr="20%"/>
          <p:cNvSpPr>
            <a:spLocks noChangeArrowheads="1"/>
          </p:cNvSpPr>
          <p:nvPr/>
        </p:nvSpPr>
        <p:spPr bwMode="auto">
          <a:xfrm>
            <a:off x="4679950" y="3141663"/>
            <a:ext cx="1411288" cy="1073150"/>
          </a:xfrm>
          <a:prstGeom prst="ellipse">
            <a:avLst/>
          </a:prstGeom>
          <a:pattFill prst="pct20">
            <a:fgClr>
              <a:srgbClr val="33CCCC"/>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400">
              <a:latin typeface="+mj-ea"/>
              <a:ea typeface="+mj-ea"/>
            </a:endParaRPr>
          </a:p>
        </p:txBody>
      </p:sp>
      <p:sp>
        <p:nvSpPr>
          <p:cNvPr id="6155" name="Text Box 29"/>
          <p:cNvSpPr txBox="1">
            <a:spLocks noChangeArrowheads="1"/>
          </p:cNvSpPr>
          <p:nvPr/>
        </p:nvSpPr>
        <p:spPr bwMode="auto">
          <a:xfrm>
            <a:off x="3184525" y="4319588"/>
            <a:ext cx="2830513" cy="331787"/>
          </a:xfrm>
          <a:prstGeom prst="rect">
            <a:avLst/>
          </a:prstGeom>
          <a:noFill/>
          <a:ln w="9525">
            <a:noFill/>
            <a:miter lim="800000"/>
            <a:headEnd/>
            <a:tailEnd/>
          </a:ln>
        </p:spPr>
        <p:txBody>
          <a:bodyPr lIns="27432" tIns="27432" rIns="27432" bIns="27432" anchor="ctr">
            <a:spAutoFit/>
          </a:bodyPr>
          <a:lstStyle/>
          <a:p>
            <a:pPr algn="ctr" fontAlgn="auto">
              <a:spcBef>
                <a:spcPts val="0"/>
              </a:spcBef>
              <a:spcAft>
                <a:spcPts val="0"/>
              </a:spcAft>
              <a:defRPr/>
            </a:pPr>
            <a:r>
              <a:rPr lang="ja-JP" altLang="en-US" dirty="0">
                <a:solidFill>
                  <a:srgbClr val="000000"/>
                </a:solidFill>
                <a:latin typeface="+mj-ea"/>
                <a:ea typeface="+mj-ea"/>
              </a:rPr>
              <a:t>センター機能</a:t>
            </a:r>
          </a:p>
        </p:txBody>
      </p:sp>
      <p:sp>
        <p:nvSpPr>
          <p:cNvPr id="6156" name="Text Box 35"/>
          <p:cNvSpPr txBox="1">
            <a:spLocks noChangeArrowheads="1"/>
          </p:cNvSpPr>
          <p:nvPr/>
        </p:nvSpPr>
        <p:spPr bwMode="auto">
          <a:xfrm>
            <a:off x="2855913" y="3617913"/>
            <a:ext cx="1873250" cy="471487"/>
          </a:xfrm>
          <a:prstGeom prst="rect">
            <a:avLst/>
          </a:prstGeom>
          <a:noFill/>
          <a:ln w="9525">
            <a:noFill/>
            <a:miter lim="800000"/>
            <a:headEnd/>
            <a:tailEnd/>
          </a:ln>
        </p:spPr>
        <p:txBody>
          <a:bodyPr lIns="18288" tIns="18288" rIns="18288" bIns="18288" anchor="ctr">
            <a:spAutoFit/>
          </a:bodyPr>
          <a:lstStyle/>
          <a:p>
            <a:pPr algn="ctr" fontAlgn="auto">
              <a:lnSpc>
                <a:spcPts val="1700"/>
              </a:lnSpc>
              <a:spcBef>
                <a:spcPts val="0"/>
              </a:spcBef>
              <a:spcAft>
                <a:spcPts val="0"/>
              </a:spcAft>
              <a:defRPr/>
            </a:pPr>
            <a:r>
              <a:rPr lang="ja-JP" altLang="en-US" dirty="0">
                <a:solidFill>
                  <a:srgbClr val="000000"/>
                </a:solidFill>
                <a:latin typeface="+mj-ea"/>
                <a:ea typeface="+mj-ea"/>
              </a:rPr>
              <a:t>オープンベッド</a:t>
            </a:r>
          </a:p>
          <a:p>
            <a:pPr algn="ctr" fontAlgn="auto">
              <a:lnSpc>
                <a:spcPts val="1700"/>
              </a:lnSpc>
              <a:spcBef>
                <a:spcPts val="0"/>
              </a:spcBef>
              <a:spcAft>
                <a:spcPts val="0"/>
              </a:spcAft>
              <a:defRPr/>
            </a:pPr>
            <a:r>
              <a:rPr lang="ja-JP" altLang="en-US" dirty="0">
                <a:solidFill>
                  <a:srgbClr val="000000"/>
                </a:solidFill>
                <a:latin typeface="+mj-ea"/>
                <a:ea typeface="+mj-ea"/>
              </a:rPr>
              <a:t>（共同診療）</a:t>
            </a:r>
          </a:p>
        </p:txBody>
      </p:sp>
      <p:sp>
        <p:nvSpPr>
          <p:cNvPr id="6157" name="Text Box 46"/>
          <p:cNvSpPr txBox="1">
            <a:spLocks noChangeArrowheads="1"/>
          </p:cNvSpPr>
          <p:nvPr/>
        </p:nvSpPr>
        <p:spPr bwMode="auto">
          <a:xfrm>
            <a:off x="4784725" y="3330575"/>
            <a:ext cx="1146175" cy="314325"/>
          </a:xfrm>
          <a:prstGeom prst="rect">
            <a:avLst/>
          </a:prstGeom>
          <a:noFill/>
          <a:ln w="9525">
            <a:noFill/>
            <a:miter lim="800000"/>
            <a:headEnd/>
            <a:tailEnd/>
          </a:ln>
        </p:spPr>
        <p:txBody>
          <a:bodyPr lIns="18288" tIns="18288" rIns="18288" bIns="18288" anchor="ctr">
            <a:spAutoFit/>
          </a:bodyPr>
          <a:lstStyle/>
          <a:p>
            <a:pPr algn="ctr" fontAlgn="auto">
              <a:spcBef>
                <a:spcPts val="0"/>
              </a:spcBef>
              <a:spcAft>
                <a:spcPts val="0"/>
              </a:spcAft>
              <a:defRPr/>
            </a:pPr>
            <a:r>
              <a:rPr lang="ja-JP" altLang="en-US" dirty="0">
                <a:solidFill>
                  <a:srgbClr val="000000"/>
                </a:solidFill>
                <a:latin typeface="+mj-ea"/>
                <a:ea typeface="+mj-ea"/>
              </a:rPr>
              <a:t>救急医療</a:t>
            </a:r>
          </a:p>
        </p:txBody>
      </p:sp>
      <p:sp>
        <p:nvSpPr>
          <p:cNvPr id="6158" name="Oval 54"/>
          <p:cNvSpPr>
            <a:spLocks noChangeArrowheads="1"/>
          </p:cNvSpPr>
          <p:nvPr/>
        </p:nvSpPr>
        <p:spPr bwMode="auto">
          <a:xfrm>
            <a:off x="712788" y="1014413"/>
            <a:ext cx="7645400" cy="784225"/>
          </a:xfrm>
          <a:prstGeom prst="ellipse">
            <a:avLst/>
          </a:prstGeom>
          <a:gradFill rotWithShape="0">
            <a:gsLst>
              <a:gs pos="0">
                <a:srgbClr val="FFFFFF"/>
              </a:gs>
              <a:gs pos="50000">
                <a:srgbClr val="FFFF99"/>
              </a:gs>
              <a:gs pos="100000">
                <a:srgbClr val="FFFFFF"/>
              </a:gs>
            </a:gsLst>
            <a:lin ang="0" scaled="1"/>
          </a:grad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100">
              <a:latin typeface="+mj-ea"/>
              <a:ea typeface="+mj-ea"/>
            </a:endParaRPr>
          </a:p>
        </p:txBody>
      </p:sp>
      <p:sp>
        <p:nvSpPr>
          <p:cNvPr id="6159" name="Rectangle 55"/>
          <p:cNvSpPr>
            <a:spLocks noChangeArrowheads="1"/>
          </p:cNvSpPr>
          <p:nvPr/>
        </p:nvSpPr>
        <p:spPr bwMode="auto">
          <a:xfrm>
            <a:off x="712788" y="1057275"/>
            <a:ext cx="7658100" cy="390525"/>
          </a:xfrm>
          <a:prstGeom prst="rect">
            <a:avLst/>
          </a:prstGeom>
          <a:solidFill>
            <a:srgbClr val="FFFFFF"/>
          </a:solidFill>
          <a:ln w="9525">
            <a:noFill/>
            <a:miter lim="800000"/>
            <a:headEnd/>
            <a:tailEnd/>
          </a:ln>
        </p:spPr>
        <p:txBody>
          <a:bodyPr lIns="18288" tIns="0" rIns="0" bIns="0" anchor="ctr"/>
          <a:lstStyle/>
          <a:p>
            <a:pPr algn="ctr" fontAlgn="auto">
              <a:spcBef>
                <a:spcPts val="0"/>
              </a:spcBef>
              <a:spcAft>
                <a:spcPts val="0"/>
              </a:spcAft>
              <a:defRPr/>
            </a:pPr>
            <a:endParaRPr lang="ja-JP" altLang="en-US" sz="1100">
              <a:latin typeface="+mj-ea"/>
              <a:ea typeface="+mj-ea"/>
            </a:endParaRPr>
          </a:p>
        </p:txBody>
      </p:sp>
      <p:sp>
        <p:nvSpPr>
          <p:cNvPr id="6160" name="Line 56"/>
          <p:cNvSpPr>
            <a:spLocks noChangeShapeType="1"/>
          </p:cNvSpPr>
          <p:nvPr/>
        </p:nvSpPr>
        <p:spPr bwMode="auto">
          <a:xfrm>
            <a:off x="723900" y="1416050"/>
            <a:ext cx="7634288" cy="0"/>
          </a:xfrm>
          <a:prstGeom prst="line">
            <a:avLst/>
          </a:prstGeom>
          <a:noFill/>
          <a:ln w="9525">
            <a:solidFill>
              <a:srgbClr val="000000"/>
            </a:solidFill>
            <a:round/>
            <a:headEnd/>
            <a:tailEnd/>
          </a:ln>
        </p:spPr>
        <p:txBody>
          <a:bodyPr lIns="18288" tIns="0" rIns="0" bIns="0" anchor="ctr"/>
          <a:lstStyle/>
          <a:p>
            <a:pPr fontAlgn="auto">
              <a:spcBef>
                <a:spcPts val="0"/>
              </a:spcBef>
              <a:spcAft>
                <a:spcPts val="0"/>
              </a:spcAft>
              <a:defRPr/>
            </a:pPr>
            <a:endParaRPr lang="ja-JP" altLang="en-US">
              <a:latin typeface="+mj-ea"/>
              <a:ea typeface="+mj-ea"/>
            </a:endParaRPr>
          </a:p>
        </p:txBody>
      </p:sp>
      <p:pic>
        <p:nvPicPr>
          <p:cNvPr id="17424" name="Picture 57"/>
          <p:cNvPicPr>
            <a:picLocks noChangeAspect="1" noChangeArrowheads="1"/>
          </p:cNvPicPr>
          <p:nvPr/>
        </p:nvPicPr>
        <p:blipFill>
          <a:blip r:embed="rId5"/>
          <a:srcRect/>
          <a:stretch>
            <a:fillRect/>
          </a:stretch>
        </p:blipFill>
        <p:spPr bwMode="auto">
          <a:xfrm>
            <a:off x="4679950" y="487363"/>
            <a:ext cx="677863" cy="569912"/>
          </a:xfrm>
          <a:prstGeom prst="rect">
            <a:avLst/>
          </a:prstGeom>
          <a:noFill/>
          <a:ln w="9525">
            <a:noFill/>
            <a:miter lim="800000"/>
            <a:headEnd/>
            <a:tailEnd/>
          </a:ln>
        </p:spPr>
      </p:pic>
      <p:pic>
        <p:nvPicPr>
          <p:cNvPr id="17425" name="Picture 58"/>
          <p:cNvPicPr>
            <a:picLocks noChangeAspect="1" noChangeArrowheads="1"/>
          </p:cNvPicPr>
          <p:nvPr/>
        </p:nvPicPr>
        <p:blipFill>
          <a:blip r:embed="rId6"/>
          <a:srcRect/>
          <a:stretch>
            <a:fillRect/>
          </a:stretch>
        </p:blipFill>
        <p:spPr bwMode="auto">
          <a:xfrm>
            <a:off x="3403600" y="336550"/>
            <a:ext cx="673100" cy="720725"/>
          </a:xfrm>
          <a:prstGeom prst="rect">
            <a:avLst/>
          </a:prstGeom>
          <a:noFill/>
          <a:ln w="9525">
            <a:noFill/>
            <a:miter lim="800000"/>
            <a:headEnd/>
            <a:tailEnd/>
          </a:ln>
        </p:spPr>
      </p:pic>
      <p:sp>
        <p:nvSpPr>
          <p:cNvPr id="17426" name="WordArt 63"/>
          <p:cNvSpPr>
            <a:spLocks noChangeArrowheads="1" noChangeShapeType="1"/>
          </p:cNvSpPr>
          <p:nvPr/>
        </p:nvSpPr>
        <p:spPr bwMode="auto">
          <a:xfrm>
            <a:off x="823913" y="1239838"/>
            <a:ext cx="7564437" cy="307975"/>
          </a:xfrm>
          <a:prstGeom prst="rect">
            <a:avLst/>
          </a:prstGeom>
        </p:spPr>
        <p:txBody>
          <a:bodyPr spcFirstLastPara="1" wrap="none" fromWordArt="1">
            <a:prstTxWarp prst="textArchUp">
              <a:avLst>
                <a:gd name="adj" fmla="val 10820620"/>
              </a:avLst>
            </a:prstTxWarp>
          </a:bodyPr>
          <a:lstStyle/>
          <a:p>
            <a:pPr algn="ctr"/>
            <a:r>
              <a:rPr lang="ja-JP" altLang="en-US" sz="2800" b="1" kern="10" spc="-180">
                <a:ln w="9525">
                  <a:solidFill>
                    <a:srgbClr val="000000"/>
                  </a:solidFill>
                  <a:round/>
                  <a:headEnd/>
                  <a:tailEnd/>
                </a:ln>
                <a:solidFill>
                  <a:srgbClr val="DD0806"/>
                </a:solidFill>
                <a:latin typeface="+mj-ea"/>
                <a:ea typeface="+mj-ea"/>
                <a:cs typeface="+mj-ea"/>
              </a:rPr>
              <a:t>住民・患者さんの生命と健康を守る（健康増進、疾病管理）</a:t>
            </a:r>
          </a:p>
        </p:txBody>
      </p:sp>
      <p:pic>
        <p:nvPicPr>
          <p:cNvPr id="17427" name="Picture 70"/>
          <p:cNvPicPr>
            <a:picLocks noChangeAspect="1" noChangeArrowheads="1"/>
          </p:cNvPicPr>
          <p:nvPr/>
        </p:nvPicPr>
        <p:blipFill>
          <a:blip r:embed="rId7"/>
          <a:srcRect/>
          <a:stretch>
            <a:fillRect/>
          </a:stretch>
        </p:blipFill>
        <p:spPr bwMode="auto">
          <a:xfrm>
            <a:off x="5292725" y="84138"/>
            <a:ext cx="1273175" cy="973137"/>
          </a:xfrm>
          <a:prstGeom prst="rect">
            <a:avLst/>
          </a:prstGeom>
          <a:noFill/>
          <a:ln w="9525">
            <a:noFill/>
            <a:miter lim="800000"/>
            <a:headEnd/>
            <a:tailEnd/>
          </a:ln>
        </p:spPr>
      </p:pic>
      <p:pic>
        <p:nvPicPr>
          <p:cNvPr id="17428" name="Picture 71"/>
          <p:cNvPicPr>
            <a:picLocks noChangeAspect="1" noChangeArrowheads="1"/>
          </p:cNvPicPr>
          <p:nvPr/>
        </p:nvPicPr>
        <p:blipFill>
          <a:blip r:embed="rId8"/>
          <a:srcRect/>
          <a:stretch>
            <a:fillRect/>
          </a:stretch>
        </p:blipFill>
        <p:spPr bwMode="auto">
          <a:xfrm>
            <a:off x="2513013" y="301625"/>
            <a:ext cx="885825" cy="796925"/>
          </a:xfrm>
          <a:prstGeom prst="rect">
            <a:avLst/>
          </a:prstGeom>
          <a:noFill/>
          <a:ln w="9525">
            <a:noFill/>
            <a:miter lim="800000"/>
            <a:headEnd/>
            <a:tailEnd/>
          </a:ln>
        </p:spPr>
      </p:pic>
      <p:pic>
        <p:nvPicPr>
          <p:cNvPr id="17429" name="Picture 74"/>
          <p:cNvPicPr>
            <a:picLocks noChangeAspect="1" noChangeArrowheads="1"/>
          </p:cNvPicPr>
          <p:nvPr/>
        </p:nvPicPr>
        <p:blipFill>
          <a:blip r:embed="rId9"/>
          <a:srcRect/>
          <a:stretch>
            <a:fillRect/>
          </a:stretch>
        </p:blipFill>
        <p:spPr bwMode="auto">
          <a:xfrm>
            <a:off x="4071938" y="430213"/>
            <a:ext cx="644525" cy="627062"/>
          </a:xfrm>
          <a:prstGeom prst="rect">
            <a:avLst/>
          </a:prstGeom>
          <a:noFill/>
          <a:ln w="9525">
            <a:noFill/>
            <a:miter lim="800000"/>
            <a:headEnd/>
            <a:tailEnd/>
          </a:ln>
        </p:spPr>
      </p:pic>
      <p:sp>
        <p:nvSpPr>
          <p:cNvPr id="6168" name="Text Box 100"/>
          <p:cNvSpPr txBox="1">
            <a:spLocks noChangeArrowheads="1"/>
          </p:cNvSpPr>
          <p:nvPr/>
        </p:nvSpPr>
        <p:spPr bwMode="auto">
          <a:xfrm>
            <a:off x="4789488" y="3644900"/>
            <a:ext cx="1222375" cy="314325"/>
          </a:xfrm>
          <a:prstGeom prst="rect">
            <a:avLst/>
          </a:prstGeom>
          <a:noFill/>
          <a:ln w="9525">
            <a:noFill/>
            <a:miter lim="800000"/>
            <a:headEnd/>
            <a:tailEnd/>
          </a:ln>
        </p:spPr>
        <p:txBody>
          <a:bodyPr lIns="18288" tIns="18288" rIns="18288" bIns="18288" anchor="ctr">
            <a:spAutoFit/>
          </a:bodyPr>
          <a:lstStyle/>
          <a:p>
            <a:pPr algn="ctr" fontAlgn="auto">
              <a:spcBef>
                <a:spcPts val="0"/>
              </a:spcBef>
              <a:spcAft>
                <a:spcPts val="0"/>
              </a:spcAft>
              <a:defRPr/>
            </a:pPr>
            <a:r>
              <a:rPr lang="ja-JP" altLang="en-US" dirty="0">
                <a:solidFill>
                  <a:srgbClr val="000000"/>
                </a:solidFill>
                <a:latin typeface="+mj-ea"/>
                <a:ea typeface="+mj-ea"/>
              </a:rPr>
              <a:t>感染症医療</a:t>
            </a:r>
          </a:p>
        </p:txBody>
      </p:sp>
      <p:sp>
        <p:nvSpPr>
          <p:cNvPr id="6169" name="Text Box 101"/>
          <p:cNvSpPr txBox="1">
            <a:spLocks noChangeArrowheads="1"/>
          </p:cNvSpPr>
          <p:nvPr/>
        </p:nvSpPr>
        <p:spPr bwMode="auto">
          <a:xfrm>
            <a:off x="3014663" y="3222625"/>
            <a:ext cx="1570037" cy="314325"/>
          </a:xfrm>
          <a:prstGeom prst="rect">
            <a:avLst/>
          </a:prstGeom>
          <a:noFill/>
          <a:ln w="9525">
            <a:noFill/>
            <a:miter lim="800000"/>
            <a:headEnd/>
            <a:tailEnd/>
          </a:ln>
        </p:spPr>
        <p:txBody>
          <a:bodyPr lIns="18288" tIns="18288" rIns="18288" bIns="18288" anchor="ctr">
            <a:spAutoFit/>
          </a:bodyPr>
          <a:lstStyle/>
          <a:p>
            <a:pPr algn="ctr" fontAlgn="auto">
              <a:spcBef>
                <a:spcPts val="0"/>
              </a:spcBef>
              <a:spcAft>
                <a:spcPts val="0"/>
              </a:spcAft>
              <a:defRPr/>
            </a:pPr>
            <a:r>
              <a:rPr lang="ja-JP" altLang="en-US" dirty="0">
                <a:solidFill>
                  <a:srgbClr val="000000"/>
                </a:solidFill>
                <a:latin typeface="+mj-ea"/>
                <a:ea typeface="+mj-ea"/>
              </a:rPr>
              <a:t>地域連携室</a:t>
            </a:r>
          </a:p>
        </p:txBody>
      </p:sp>
      <p:grpSp>
        <p:nvGrpSpPr>
          <p:cNvPr id="3" name="グループ化 54"/>
          <p:cNvGrpSpPr>
            <a:grpSpLocks/>
          </p:cNvGrpSpPr>
          <p:nvPr/>
        </p:nvGrpSpPr>
        <p:grpSpPr bwMode="auto">
          <a:xfrm>
            <a:off x="6373813" y="2320925"/>
            <a:ext cx="2770187" cy="2927350"/>
            <a:chOff x="6630988" y="2320925"/>
            <a:chExt cx="2316373" cy="2187575"/>
          </a:xfrm>
        </p:grpSpPr>
        <p:sp>
          <p:nvSpPr>
            <p:cNvPr id="17490" name="AutoShape 82"/>
            <p:cNvSpPr>
              <a:spLocks noChangeArrowheads="1"/>
            </p:cNvSpPr>
            <p:nvPr/>
          </p:nvSpPr>
          <p:spPr bwMode="auto">
            <a:xfrm>
              <a:off x="6630988" y="2320925"/>
              <a:ext cx="2261949" cy="2187575"/>
            </a:xfrm>
            <a:prstGeom prst="wedgeRoundRectCallout">
              <a:avLst>
                <a:gd name="adj1" fmla="val -68193"/>
                <a:gd name="adj2" fmla="val -9226"/>
                <a:gd name="adj3" fmla="val 16667"/>
              </a:avLst>
            </a:prstGeom>
            <a:gradFill rotWithShape="1">
              <a:gsLst>
                <a:gs pos="0">
                  <a:schemeClr val="accent1"/>
                </a:gs>
                <a:gs pos="50000">
                  <a:schemeClr val="bg1"/>
                </a:gs>
                <a:gs pos="100000">
                  <a:schemeClr val="accent1"/>
                </a:gs>
              </a:gsLst>
              <a:lin ang="2700000" scaled="1"/>
            </a:gradFill>
            <a:ln w="9525">
              <a:solidFill>
                <a:schemeClr val="tx1"/>
              </a:solidFill>
              <a:miter lim="800000"/>
              <a:headEnd/>
              <a:tailEnd/>
            </a:ln>
            <a:effectLst/>
          </p:spPr>
          <p:txBody>
            <a:bodyPr/>
            <a:lstStyle/>
            <a:p>
              <a:pPr algn="ctr" defTabSz="914400" fontAlgn="auto">
                <a:spcBef>
                  <a:spcPts val="0"/>
                </a:spcBef>
                <a:spcAft>
                  <a:spcPts val="0"/>
                </a:spcAft>
                <a:defRPr/>
              </a:pPr>
              <a:endParaRPr lang="ja-JP" altLang="en-US">
                <a:latin typeface="+mj-ea"/>
                <a:ea typeface="+mj-ea"/>
              </a:endParaRPr>
            </a:p>
          </p:txBody>
        </p:sp>
        <p:pic>
          <p:nvPicPr>
            <p:cNvPr id="17466" name="Picture 45"/>
            <p:cNvPicPr>
              <a:picLocks noChangeAspect="1" noChangeArrowheads="1"/>
            </p:cNvPicPr>
            <p:nvPr/>
          </p:nvPicPr>
          <p:blipFill>
            <a:blip r:embed="rId10"/>
            <a:srcRect/>
            <a:stretch>
              <a:fillRect/>
            </a:stretch>
          </p:blipFill>
          <p:spPr bwMode="auto">
            <a:xfrm>
              <a:off x="6870486" y="2525371"/>
              <a:ext cx="674688" cy="515938"/>
            </a:xfrm>
            <a:prstGeom prst="rect">
              <a:avLst/>
            </a:prstGeom>
            <a:noFill/>
            <a:ln w="9525">
              <a:noFill/>
              <a:miter lim="800000"/>
              <a:headEnd/>
              <a:tailEnd/>
            </a:ln>
          </p:spPr>
        </p:pic>
        <p:sp>
          <p:nvSpPr>
            <p:cNvPr id="6186" name="Text Box 19"/>
            <p:cNvSpPr txBox="1">
              <a:spLocks noChangeArrowheads="1"/>
            </p:cNvSpPr>
            <p:nvPr/>
          </p:nvSpPr>
          <p:spPr bwMode="auto">
            <a:xfrm>
              <a:off x="6685412" y="2957979"/>
              <a:ext cx="2261949" cy="1435448"/>
            </a:xfrm>
            <a:prstGeom prst="rect">
              <a:avLst/>
            </a:prstGeom>
            <a:noFill/>
            <a:ln w="9525">
              <a:noFill/>
              <a:miter lim="800000"/>
              <a:headEnd/>
              <a:tailEnd/>
            </a:ln>
          </p:spPr>
          <p:txBody>
            <a:bodyPr lIns="36576" tIns="36576" rIns="36576" bIns="36576" anchor="ctr">
              <a:spAutoFit/>
            </a:bodyPr>
            <a:lstStyle/>
            <a:p>
              <a:pPr fontAlgn="auto">
                <a:spcBef>
                  <a:spcPts val="0"/>
                </a:spcBef>
                <a:spcAft>
                  <a:spcPts val="0"/>
                </a:spcAft>
                <a:defRPr/>
              </a:pPr>
              <a:r>
                <a:rPr lang="ja-JP" altLang="en-US" sz="2000" dirty="0">
                  <a:solidFill>
                    <a:srgbClr val="000000"/>
                  </a:solidFill>
                  <a:latin typeface="+mj-ea"/>
                  <a:ea typeface="+mj-ea"/>
                </a:rPr>
                <a:t>救急外来受診者</a:t>
              </a:r>
              <a:endParaRPr lang="en-US" altLang="ja-JP" sz="2000" dirty="0">
                <a:solidFill>
                  <a:srgbClr val="000000"/>
                </a:solidFill>
                <a:latin typeface="+mj-ea"/>
                <a:ea typeface="+mj-ea"/>
              </a:endParaRPr>
            </a:p>
            <a:p>
              <a:pPr fontAlgn="auto">
                <a:spcBef>
                  <a:spcPts val="0"/>
                </a:spcBef>
                <a:spcAft>
                  <a:spcPts val="0"/>
                </a:spcAft>
                <a:defRPr/>
              </a:pPr>
              <a:r>
                <a:rPr lang="en-US" altLang="ja-JP" sz="2000" dirty="0">
                  <a:solidFill>
                    <a:srgbClr val="000000"/>
                  </a:solidFill>
                  <a:latin typeface="+mj-ea"/>
                  <a:ea typeface="+mj-ea"/>
                </a:rPr>
                <a:t>		</a:t>
              </a:r>
              <a:r>
                <a:rPr lang="ja-JP" altLang="en-US" sz="2000" dirty="0">
                  <a:solidFill>
                    <a:srgbClr val="000000"/>
                  </a:solidFill>
                  <a:latin typeface="ＭＳ Ｐゴシック"/>
                  <a:ea typeface="ＭＳ Ｐゴシック"/>
                </a:rPr>
                <a:t>年間</a:t>
              </a:r>
              <a:r>
                <a:rPr lang="ja-JP" altLang="en-US" sz="2000" dirty="0">
                  <a:solidFill>
                    <a:srgbClr val="000000"/>
                  </a:solidFill>
                  <a:latin typeface="+mj-ea"/>
                  <a:ea typeface="+mj-ea"/>
                </a:rPr>
                <a:t>約</a:t>
              </a:r>
              <a:r>
                <a:rPr lang="en-US" altLang="ja-JP" sz="2000" dirty="0">
                  <a:solidFill>
                    <a:srgbClr val="000000"/>
                  </a:solidFill>
                  <a:latin typeface="+mj-ea"/>
                  <a:ea typeface="+mj-ea"/>
                </a:rPr>
                <a:t>7000</a:t>
              </a:r>
              <a:r>
                <a:rPr lang="ja-JP" altLang="en-US" sz="2000" dirty="0">
                  <a:solidFill>
                    <a:srgbClr val="000000"/>
                  </a:solidFill>
                  <a:latin typeface="+mj-ea"/>
                  <a:ea typeface="+mj-ea"/>
                </a:rPr>
                <a:t>人</a:t>
              </a:r>
              <a:endParaRPr lang="en-US" altLang="ja-JP" sz="2000" dirty="0">
                <a:solidFill>
                  <a:srgbClr val="000000"/>
                </a:solidFill>
                <a:latin typeface="+mj-ea"/>
                <a:ea typeface="+mj-ea"/>
              </a:endParaRPr>
            </a:p>
            <a:p>
              <a:pPr fontAlgn="auto">
                <a:spcBef>
                  <a:spcPts val="0"/>
                </a:spcBef>
                <a:spcAft>
                  <a:spcPts val="0"/>
                </a:spcAft>
                <a:defRPr/>
              </a:pPr>
              <a:r>
                <a:rPr lang="ja-JP" altLang="en-US" sz="2000" dirty="0">
                  <a:solidFill>
                    <a:srgbClr val="000000"/>
                  </a:solidFill>
                  <a:latin typeface="+mj-ea"/>
                  <a:ea typeface="+mj-ea"/>
                </a:rPr>
                <a:t>救急車受け入れ</a:t>
              </a:r>
              <a:endParaRPr lang="en-US" altLang="ja-JP" sz="2000" dirty="0">
                <a:solidFill>
                  <a:srgbClr val="000000"/>
                </a:solidFill>
                <a:latin typeface="+mj-ea"/>
                <a:ea typeface="+mj-ea"/>
              </a:endParaRPr>
            </a:p>
            <a:p>
              <a:pPr fontAlgn="auto">
                <a:spcBef>
                  <a:spcPts val="0"/>
                </a:spcBef>
                <a:spcAft>
                  <a:spcPts val="0"/>
                </a:spcAft>
                <a:defRPr/>
              </a:pPr>
              <a:r>
                <a:rPr lang="en-US" altLang="ja-JP" sz="2000" dirty="0">
                  <a:solidFill>
                    <a:srgbClr val="000000"/>
                  </a:solidFill>
                  <a:latin typeface="+mj-ea"/>
                  <a:ea typeface="+mj-ea"/>
                </a:rPr>
                <a:t>	</a:t>
              </a:r>
              <a:r>
                <a:rPr lang="ja-JP" altLang="en-US" sz="2000" dirty="0">
                  <a:solidFill>
                    <a:srgbClr val="000000"/>
                  </a:solidFill>
                  <a:latin typeface="+mj-ea"/>
                  <a:ea typeface="+mj-ea"/>
                </a:rPr>
                <a:t>年間約</a:t>
              </a:r>
              <a:r>
                <a:rPr lang="en-US" altLang="ja-JP" sz="2000" dirty="0">
                  <a:solidFill>
                    <a:srgbClr val="000000"/>
                  </a:solidFill>
                  <a:latin typeface="+mj-ea"/>
                  <a:ea typeface="+mj-ea"/>
                </a:rPr>
                <a:t>1800</a:t>
              </a:r>
              <a:r>
                <a:rPr lang="ja-JP" altLang="en-US" sz="2000" dirty="0">
                  <a:solidFill>
                    <a:srgbClr val="000000"/>
                  </a:solidFill>
                  <a:latin typeface="+mj-ea"/>
                  <a:ea typeface="+mj-ea"/>
                </a:rPr>
                <a:t>件</a:t>
              </a:r>
              <a:endParaRPr lang="en-US" altLang="ja-JP" sz="2000" dirty="0">
                <a:solidFill>
                  <a:srgbClr val="000000"/>
                </a:solidFill>
                <a:latin typeface="+mj-ea"/>
                <a:ea typeface="+mj-ea"/>
              </a:endParaRPr>
            </a:p>
            <a:p>
              <a:pPr fontAlgn="auto">
                <a:spcBef>
                  <a:spcPts val="0"/>
                </a:spcBef>
                <a:spcAft>
                  <a:spcPts val="0"/>
                </a:spcAft>
                <a:defRPr/>
              </a:pPr>
              <a:r>
                <a:rPr lang="ja-JP" altLang="en-US" sz="2000" dirty="0">
                  <a:solidFill>
                    <a:srgbClr val="000000"/>
                  </a:solidFill>
                  <a:latin typeface="+mj-ea"/>
                  <a:ea typeface="+mj-ea"/>
                </a:rPr>
                <a:t>（</a:t>
              </a:r>
              <a:r>
                <a:rPr lang="ja-JP" altLang="en-US" sz="2000" dirty="0">
                  <a:solidFill>
                    <a:srgbClr val="000000"/>
                  </a:solidFill>
                  <a:latin typeface="+mj-ea"/>
                  <a:ea typeface="+mj-ea"/>
                </a:rPr>
                <a:t>金沢市</a:t>
              </a:r>
              <a:r>
                <a:rPr lang="ja-JP" altLang="en-US" sz="2000" dirty="0">
                  <a:solidFill>
                    <a:srgbClr val="000000"/>
                  </a:solidFill>
                  <a:latin typeface="+mj-ea"/>
                  <a:ea typeface="+mj-ea"/>
                </a:rPr>
                <a:t>救急搬送の</a:t>
              </a:r>
              <a:r>
                <a:rPr lang="en-US" altLang="ja-JP" sz="2000" dirty="0">
                  <a:solidFill>
                    <a:srgbClr val="000000"/>
                  </a:solidFill>
                  <a:latin typeface="+mj-ea"/>
                  <a:ea typeface="+mj-ea"/>
                </a:rPr>
                <a:t>7</a:t>
              </a:r>
              <a:r>
                <a:rPr lang="ja-JP" altLang="en-US" sz="2000" dirty="0">
                  <a:solidFill>
                    <a:srgbClr val="000000"/>
                  </a:solidFill>
                  <a:latin typeface="+mj-ea"/>
                  <a:ea typeface="+mj-ea"/>
                </a:rPr>
                <a:t>人に</a:t>
              </a:r>
              <a:r>
                <a:rPr lang="en-US" altLang="ja-JP" sz="2000" dirty="0">
                  <a:solidFill>
                    <a:srgbClr val="000000"/>
                  </a:solidFill>
                  <a:latin typeface="+mj-ea"/>
                  <a:ea typeface="+mj-ea"/>
                </a:rPr>
                <a:t>1</a:t>
              </a:r>
              <a:r>
                <a:rPr lang="ja-JP" altLang="en-US" sz="2000" dirty="0">
                  <a:solidFill>
                    <a:srgbClr val="000000"/>
                  </a:solidFill>
                  <a:latin typeface="+mj-ea"/>
                  <a:ea typeface="+mj-ea"/>
                </a:rPr>
                <a:t>人を受入れ）</a:t>
              </a:r>
              <a:endParaRPr lang="en-US" altLang="ja-JP" sz="2000" dirty="0">
                <a:solidFill>
                  <a:srgbClr val="000000"/>
                </a:solidFill>
                <a:latin typeface="+mj-ea"/>
                <a:ea typeface="+mj-ea"/>
              </a:endParaRPr>
            </a:p>
          </p:txBody>
        </p:sp>
      </p:grpSp>
      <p:grpSp>
        <p:nvGrpSpPr>
          <p:cNvPr id="4" name="グループ化 53"/>
          <p:cNvGrpSpPr>
            <a:grpSpLocks/>
          </p:cNvGrpSpPr>
          <p:nvPr/>
        </p:nvGrpSpPr>
        <p:grpSpPr bwMode="auto">
          <a:xfrm>
            <a:off x="515938" y="5329238"/>
            <a:ext cx="8304212" cy="1339850"/>
            <a:chOff x="515938" y="4937125"/>
            <a:chExt cx="7807152" cy="1731963"/>
          </a:xfrm>
        </p:grpSpPr>
        <p:sp>
          <p:nvSpPr>
            <p:cNvPr id="17492" name="AutoShape 84"/>
            <p:cNvSpPr>
              <a:spLocks noChangeArrowheads="1"/>
            </p:cNvSpPr>
            <p:nvPr/>
          </p:nvSpPr>
          <p:spPr bwMode="auto">
            <a:xfrm>
              <a:off x="515938" y="4937125"/>
              <a:ext cx="7504179" cy="1731963"/>
            </a:xfrm>
            <a:prstGeom prst="wedgeRoundRectCallout">
              <a:avLst>
                <a:gd name="adj1" fmla="val -4740"/>
                <a:gd name="adj2" fmla="val -99444"/>
                <a:gd name="adj3" fmla="val 16667"/>
              </a:avLst>
            </a:prstGeom>
            <a:gradFill rotWithShape="1">
              <a:gsLst>
                <a:gs pos="0">
                  <a:srgbClr val="FFFF66"/>
                </a:gs>
                <a:gs pos="50000">
                  <a:schemeClr val="bg1"/>
                </a:gs>
                <a:gs pos="100000">
                  <a:srgbClr val="FFFF66"/>
                </a:gs>
              </a:gsLst>
              <a:lin ang="2700000" scaled="1"/>
            </a:gradFill>
            <a:ln w="9525">
              <a:solidFill>
                <a:schemeClr val="tx1"/>
              </a:solidFill>
              <a:miter lim="800000"/>
              <a:headEnd/>
              <a:tailEnd/>
            </a:ln>
            <a:effectLst/>
          </p:spPr>
          <p:txBody>
            <a:bodyPr/>
            <a:lstStyle/>
            <a:p>
              <a:pPr algn="ctr" defTabSz="914400" fontAlgn="auto">
                <a:spcBef>
                  <a:spcPts val="0"/>
                </a:spcBef>
                <a:spcAft>
                  <a:spcPts val="0"/>
                </a:spcAft>
                <a:defRPr/>
              </a:pPr>
              <a:endParaRPr lang="ja-JP" altLang="en-US">
                <a:latin typeface="+mj-ea"/>
                <a:ea typeface="+mj-ea"/>
              </a:endParaRPr>
            </a:p>
          </p:txBody>
        </p:sp>
        <p:sp>
          <p:nvSpPr>
            <p:cNvPr id="6174" name="Text Box 19"/>
            <p:cNvSpPr txBox="1">
              <a:spLocks noChangeArrowheads="1"/>
            </p:cNvSpPr>
            <p:nvPr/>
          </p:nvSpPr>
          <p:spPr bwMode="auto">
            <a:xfrm>
              <a:off x="647276" y="4937125"/>
              <a:ext cx="7675814" cy="1686817"/>
            </a:xfrm>
            <a:prstGeom prst="rect">
              <a:avLst/>
            </a:prstGeom>
            <a:noFill/>
            <a:ln w="9525">
              <a:noFill/>
              <a:miter lim="800000"/>
              <a:headEnd/>
              <a:tailEnd/>
            </a:ln>
          </p:spPr>
          <p:txBody>
            <a:bodyPr lIns="36576" tIns="36576" rIns="36576" bIns="36576" anchor="ctr">
              <a:spAutoFit/>
            </a:bodyPr>
            <a:lstStyle/>
            <a:p>
              <a:pPr fontAlgn="auto">
                <a:spcBef>
                  <a:spcPts val="0"/>
                </a:spcBef>
                <a:spcAft>
                  <a:spcPts val="0"/>
                </a:spcAft>
                <a:buSzPct val="80000"/>
                <a:buFont typeface="Wingdings" pitchFamily="2" charset="2"/>
                <a:buChar char="p"/>
                <a:defRPr/>
              </a:pPr>
              <a:r>
                <a:rPr lang="ja-JP" altLang="en-US" sz="2000" dirty="0">
                  <a:solidFill>
                    <a:srgbClr val="000000"/>
                  </a:solidFill>
                  <a:latin typeface="+mj-ea"/>
                  <a:ea typeface="+mj-ea"/>
                </a:rPr>
                <a:t>メタボリックシンドロームセンター</a:t>
              </a:r>
            </a:p>
            <a:p>
              <a:pPr fontAlgn="auto">
                <a:spcBef>
                  <a:spcPts val="0"/>
                </a:spcBef>
                <a:spcAft>
                  <a:spcPts val="0"/>
                </a:spcAft>
                <a:buSzPct val="80000"/>
                <a:buFont typeface="Wingdings" pitchFamily="2" charset="2"/>
                <a:buChar char="p"/>
                <a:defRPr/>
              </a:pPr>
              <a:r>
                <a:rPr lang="ja-JP" altLang="en-US" sz="2000" dirty="0">
                  <a:solidFill>
                    <a:srgbClr val="000000"/>
                  </a:solidFill>
                  <a:latin typeface="+mj-ea"/>
                  <a:ea typeface="+mj-ea"/>
                </a:rPr>
                <a:t>呼吸器・</a:t>
              </a:r>
              <a:r>
                <a:rPr lang="ja-JP" altLang="en-US" sz="2000" dirty="0">
                  <a:solidFill>
                    <a:srgbClr val="000000"/>
                  </a:solidFill>
                  <a:latin typeface="+mj-ea"/>
                  <a:ea typeface="+mj-ea"/>
                </a:rPr>
                <a:t>睡眠センター</a:t>
              </a:r>
              <a:endParaRPr lang="ja-JP" altLang="en-US" sz="2000" dirty="0">
                <a:solidFill>
                  <a:srgbClr val="000000"/>
                </a:solidFill>
                <a:latin typeface="+mj-ea"/>
                <a:ea typeface="+mj-ea"/>
              </a:endParaRPr>
            </a:p>
            <a:p>
              <a:pPr fontAlgn="auto">
                <a:spcBef>
                  <a:spcPts val="0"/>
                </a:spcBef>
                <a:spcAft>
                  <a:spcPts val="0"/>
                </a:spcAft>
                <a:buSzPct val="80000"/>
                <a:buFont typeface="Wingdings" pitchFamily="2" charset="2"/>
                <a:buChar char="p"/>
                <a:defRPr/>
              </a:pPr>
              <a:r>
                <a:rPr lang="ja-JP" altLang="en-US" sz="2000" dirty="0">
                  <a:solidFill>
                    <a:srgbClr val="000000"/>
                  </a:solidFill>
                  <a:latin typeface="+mj-ea"/>
                  <a:ea typeface="+mj-ea"/>
                </a:rPr>
                <a:t>脳センター</a:t>
              </a:r>
              <a:endParaRPr lang="en-US" altLang="ja-JP" sz="2000" dirty="0">
                <a:solidFill>
                  <a:srgbClr val="000000"/>
                </a:solidFill>
                <a:latin typeface="+mj-ea"/>
                <a:ea typeface="+mj-ea"/>
              </a:endParaRPr>
            </a:p>
            <a:p>
              <a:pPr fontAlgn="auto">
                <a:spcBef>
                  <a:spcPts val="0"/>
                </a:spcBef>
                <a:spcAft>
                  <a:spcPts val="0"/>
                </a:spcAft>
                <a:defRPr/>
              </a:pPr>
              <a:r>
                <a:rPr lang="en-US" altLang="ja-JP" sz="2000" dirty="0">
                  <a:solidFill>
                    <a:srgbClr val="000000"/>
                  </a:solidFill>
                  <a:latin typeface="+mj-ea"/>
                  <a:ea typeface="+mj-ea"/>
                </a:rPr>
                <a:t>(</a:t>
              </a:r>
              <a:r>
                <a:rPr lang="ja-JP" altLang="en-US" sz="2000" dirty="0">
                  <a:solidFill>
                    <a:srgbClr val="000000"/>
                  </a:solidFill>
                  <a:latin typeface="+mj-ea"/>
                  <a:ea typeface="+mj-ea"/>
                </a:rPr>
                <a:t>今後も消化器センター・循環器センター開設予定</a:t>
              </a:r>
              <a:r>
                <a:rPr lang="en-US" altLang="ja-JP" sz="2000" dirty="0">
                  <a:solidFill>
                    <a:srgbClr val="000000"/>
                  </a:solidFill>
                  <a:latin typeface="+mj-ea"/>
                  <a:ea typeface="+mj-ea"/>
                </a:rPr>
                <a:t>)</a:t>
              </a:r>
              <a:endParaRPr lang="ja-JP" altLang="en-US" sz="2000" dirty="0">
                <a:solidFill>
                  <a:srgbClr val="000000"/>
                </a:solidFill>
                <a:latin typeface="+mj-ea"/>
                <a:ea typeface="+mj-ea"/>
              </a:endParaRPr>
            </a:p>
          </p:txBody>
        </p:sp>
        <p:pic>
          <p:nvPicPr>
            <p:cNvPr id="17456" name="Picture 108"/>
            <p:cNvPicPr>
              <a:picLocks noChangeAspect="1" noChangeArrowheads="1"/>
            </p:cNvPicPr>
            <p:nvPr/>
          </p:nvPicPr>
          <p:blipFill>
            <a:blip r:embed="rId11"/>
            <a:srcRect/>
            <a:stretch>
              <a:fillRect/>
            </a:stretch>
          </p:blipFill>
          <p:spPr bwMode="auto">
            <a:xfrm>
              <a:off x="6300788" y="5251450"/>
              <a:ext cx="609600" cy="646113"/>
            </a:xfrm>
            <a:prstGeom prst="rect">
              <a:avLst/>
            </a:prstGeom>
            <a:noFill/>
            <a:ln w="9525">
              <a:noFill/>
              <a:miter lim="800000"/>
              <a:headEnd/>
              <a:tailEnd/>
            </a:ln>
          </p:spPr>
        </p:pic>
        <p:pic>
          <p:nvPicPr>
            <p:cNvPr id="17457" name="Picture 139"/>
            <p:cNvPicPr>
              <a:picLocks noChangeAspect="1" noChangeArrowheads="1"/>
            </p:cNvPicPr>
            <p:nvPr/>
          </p:nvPicPr>
          <p:blipFill>
            <a:blip r:embed="rId12"/>
            <a:srcRect/>
            <a:stretch>
              <a:fillRect/>
            </a:stretch>
          </p:blipFill>
          <p:spPr bwMode="auto">
            <a:xfrm>
              <a:off x="6300788" y="5810250"/>
              <a:ext cx="584200" cy="588963"/>
            </a:xfrm>
            <a:prstGeom prst="rect">
              <a:avLst/>
            </a:prstGeom>
            <a:noFill/>
            <a:ln w="9525">
              <a:noFill/>
              <a:miter lim="800000"/>
              <a:headEnd/>
              <a:tailEnd/>
            </a:ln>
          </p:spPr>
        </p:pic>
        <p:pic>
          <p:nvPicPr>
            <p:cNvPr id="17458" name="Picture 166"/>
            <p:cNvPicPr>
              <a:picLocks noChangeAspect="1" noChangeArrowheads="1"/>
            </p:cNvPicPr>
            <p:nvPr/>
          </p:nvPicPr>
          <p:blipFill>
            <a:blip r:embed="rId13"/>
            <a:srcRect/>
            <a:stretch>
              <a:fillRect/>
            </a:stretch>
          </p:blipFill>
          <p:spPr bwMode="auto">
            <a:xfrm>
              <a:off x="6664325" y="5032375"/>
              <a:ext cx="555625" cy="628650"/>
            </a:xfrm>
            <a:prstGeom prst="rect">
              <a:avLst/>
            </a:prstGeom>
            <a:noFill/>
            <a:ln w="9525">
              <a:noFill/>
              <a:miter lim="800000"/>
              <a:headEnd/>
              <a:tailEnd/>
            </a:ln>
          </p:spPr>
        </p:pic>
        <p:sp>
          <p:nvSpPr>
            <p:cNvPr id="6178" name="Oval 82" descr="20%"/>
            <p:cNvSpPr>
              <a:spLocks noChangeArrowheads="1"/>
            </p:cNvSpPr>
            <p:nvPr/>
          </p:nvSpPr>
          <p:spPr bwMode="auto">
            <a:xfrm>
              <a:off x="4178479" y="5460407"/>
              <a:ext cx="2302893" cy="558168"/>
            </a:xfrm>
            <a:prstGeom prst="ellipse">
              <a:avLst/>
            </a:prstGeom>
            <a:pattFill prst="pct20">
              <a:fgClr>
                <a:srgbClr val="CCFFFF"/>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100">
                <a:latin typeface="+mj-ea"/>
                <a:ea typeface="+mj-ea"/>
              </a:endParaRPr>
            </a:p>
          </p:txBody>
        </p:sp>
        <p:sp>
          <p:nvSpPr>
            <p:cNvPr id="6179" name="Rectangle 94"/>
            <p:cNvSpPr>
              <a:spLocks noChangeArrowheads="1"/>
            </p:cNvSpPr>
            <p:nvPr/>
          </p:nvSpPr>
          <p:spPr bwMode="auto">
            <a:xfrm>
              <a:off x="4317279" y="5458356"/>
              <a:ext cx="2246180" cy="478136"/>
            </a:xfrm>
            <a:prstGeom prst="rect">
              <a:avLst/>
            </a:prstGeom>
            <a:noFill/>
            <a:ln w="9525">
              <a:noFill/>
              <a:miter lim="800000"/>
              <a:headEnd/>
              <a:tailEnd/>
            </a:ln>
          </p:spPr>
          <p:txBody>
            <a:bodyPr>
              <a:spAutoFit/>
            </a:bodyPr>
            <a:lstStyle/>
            <a:p>
              <a:pPr defTabSz="914400" fontAlgn="auto">
                <a:spcBef>
                  <a:spcPts val="0"/>
                </a:spcBef>
                <a:spcAft>
                  <a:spcPts val="0"/>
                </a:spcAft>
                <a:defRPr/>
              </a:pPr>
              <a:r>
                <a:rPr lang="ja-JP" altLang="en-US" dirty="0">
                  <a:solidFill>
                    <a:srgbClr val="000000"/>
                  </a:solidFill>
                  <a:latin typeface="+mj-ea"/>
                  <a:ea typeface="+mj-ea"/>
                </a:rPr>
                <a:t>質の高い医療の提供</a:t>
              </a:r>
            </a:p>
          </p:txBody>
        </p:sp>
        <p:pic>
          <p:nvPicPr>
            <p:cNvPr id="17461" name="Picture 109"/>
            <p:cNvPicPr>
              <a:picLocks noChangeAspect="1" noChangeArrowheads="1"/>
            </p:cNvPicPr>
            <p:nvPr/>
          </p:nvPicPr>
          <p:blipFill>
            <a:blip r:embed="rId14"/>
            <a:srcRect/>
            <a:stretch>
              <a:fillRect/>
            </a:stretch>
          </p:blipFill>
          <p:spPr bwMode="auto">
            <a:xfrm>
              <a:off x="6664325" y="6092825"/>
              <a:ext cx="635000" cy="563563"/>
            </a:xfrm>
            <a:prstGeom prst="rect">
              <a:avLst/>
            </a:prstGeom>
            <a:noFill/>
            <a:ln w="9525">
              <a:noFill/>
              <a:miter lim="800000"/>
              <a:headEnd/>
              <a:tailEnd/>
            </a:ln>
          </p:spPr>
        </p:pic>
        <p:pic>
          <p:nvPicPr>
            <p:cNvPr id="17462" name="Picture 138"/>
            <p:cNvPicPr>
              <a:picLocks noChangeAspect="1" noChangeArrowheads="1"/>
            </p:cNvPicPr>
            <p:nvPr/>
          </p:nvPicPr>
          <p:blipFill>
            <a:blip r:embed="rId15"/>
            <a:srcRect/>
            <a:stretch>
              <a:fillRect/>
            </a:stretch>
          </p:blipFill>
          <p:spPr bwMode="auto">
            <a:xfrm>
              <a:off x="7127875" y="5157788"/>
              <a:ext cx="525463" cy="595312"/>
            </a:xfrm>
            <a:prstGeom prst="rect">
              <a:avLst/>
            </a:prstGeom>
            <a:noFill/>
            <a:ln w="9525">
              <a:noFill/>
              <a:miter lim="800000"/>
              <a:headEnd/>
              <a:tailEnd/>
            </a:ln>
          </p:spPr>
        </p:pic>
        <p:pic>
          <p:nvPicPr>
            <p:cNvPr id="17463" name="Picture 168"/>
            <p:cNvPicPr>
              <a:picLocks noChangeAspect="1" noChangeArrowheads="1"/>
            </p:cNvPicPr>
            <p:nvPr/>
          </p:nvPicPr>
          <p:blipFill>
            <a:blip r:embed="rId16"/>
            <a:srcRect/>
            <a:stretch>
              <a:fillRect/>
            </a:stretch>
          </p:blipFill>
          <p:spPr bwMode="auto">
            <a:xfrm>
              <a:off x="7364413" y="5499100"/>
              <a:ext cx="552450" cy="620713"/>
            </a:xfrm>
            <a:prstGeom prst="rect">
              <a:avLst/>
            </a:prstGeom>
            <a:noFill/>
            <a:ln w="9525">
              <a:noFill/>
              <a:miter lim="800000"/>
              <a:headEnd/>
              <a:tailEnd/>
            </a:ln>
          </p:spPr>
        </p:pic>
        <p:pic>
          <p:nvPicPr>
            <p:cNvPr id="17464" name="Picture 167"/>
            <p:cNvPicPr>
              <a:picLocks noChangeAspect="1" noChangeArrowheads="1"/>
            </p:cNvPicPr>
            <p:nvPr/>
          </p:nvPicPr>
          <p:blipFill>
            <a:blip r:embed="rId17"/>
            <a:srcRect/>
            <a:stretch>
              <a:fillRect/>
            </a:stretch>
          </p:blipFill>
          <p:spPr bwMode="auto">
            <a:xfrm>
              <a:off x="7189788" y="5895975"/>
              <a:ext cx="536575" cy="598488"/>
            </a:xfrm>
            <a:prstGeom prst="rect">
              <a:avLst/>
            </a:prstGeom>
            <a:noFill/>
            <a:ln w="9525">
              <a:noFill/>
              <a:miter lim="800000"/>
              <a:headEnd/>
              <a:tailEnd/>
            </a:ln>
          </p:spPr>
        </p:pic>
      </p:grpSp>
      <p:grpSp>
        <p:nvGrpSpPr>
          <p:cNvPr id="57" name="グループ化 56"/>
          <p:cNvGrpSpPr>
            <a:grpSpLocks/>
          </p:cNvGrpSpPr>
          <p:nvPr/>
        </p:nvGrpSpPr>
        <p:grpSpPr bwMode="auto">
          <a:xfrm>
            <a:off x="103188" y="2070100"/>
            <a:ext cx="2492375" cy="3014663"/>
            <a:chOff x="103188" y="2070851"/>
            <a:chExt cx="2492375" cy="3014334"/>
          </a:xfrm>
        </p:grpSpPr>
        <p:grpSp>
          <p:nvGrpSpPr>
            <p:cNvPr id="17435" name="グループ化 52"/>
            <p:cNvGrpSpPr>
              <a:grpSpLocks/>
            </p:cNvGrpSpPr>
            <p:nvPr/>
          </p:nvGrpSpPr>
          <p:grpSpPr bwMode="auto">
            <a:xfrm>
              <a:off x="103188" y="2070851"/>
              <a:ext cx="2492375" cy="3014334"/>
              <a:chOff x="103188" y="2120684"/>
              <a:chExt cx="2492375" cy="2478304"/>
            </a:xfrm>
          </p:grpSpPr>
          <p:sp>
            <p:nvSpPr>
              <p:cNvPr id="17489" name="AutoShape 81"/>
              <p:cNvSpPr>
                <a:spLocks noChangeArrowheads="1"/>
              </p:cNvSpPr>
              <p:nvPr/>
            </p:nvSpPr>
            <p:spPr bwMode="auto">
              <a:xfrm>
                <a:off x="103188" y="2120684"/>
                <a:ext cx="2492375" cy="2478304"/>
              </a:xfrm>
              <a:prstGeom prst="wedgeRoundRectCallout">
                <a:avLst>
                  <a:gd name="adj1" fmla="val 73062"/>
                  <a:gd name="adj2" fmla="val -7954"/>
                  <a:gd name="adj3" fmla="val 16667"/>
                </a:avLst>
              </a:prstGeom>
              <a:gradFill rotWithShape="1">
                <a:gsLst>
                  <a:gs pos="0">
                    <a:srgbClr val="FF9933"/>
                  </a:gs>
                  <a:gs pos="50000">
                    <a:schemeClr val="bg1"/>
                  </a:gs>
                  <a:gs pos="100000">
                    <a:srgbClr val="FF9933"/>
                  </a:gs>
                </a:gsLst>
                <a:lin ang="2700000" scaled="1"/>
              </a:gradFill>
              <a:ln w="9525">
                <a:solidFill>
                  <a:schemeClr val="tx1"/>
                </a:solidFill>
                <a:miter lim="800000"/>
                <a:headEnd/>
                <a:tailEnd/>
              </a:ln>
              <a:effectLst/>
            </p:spPr>
            <p:txBody>
              <a:bodyPr/>
              <a:lstStyle/>
              <a:p>
                <a:pPr algn="ctr" defTabSz="914400" fontAlgn="auto">
                  <a:spcBef>
                    <a:spcPts val="0"/>
                  </a:spcBef>
                  <a:spcAft>
                    <a:spcPts val="0"/>
                  </a:spcAft>
                  <a:defRPr/>
                </a:pPr>
                <a:endParaRPr lang="ja-JP" altLang="en-US">
                  <a:latin typeface="+mj-ea"/>
                  <a:ea typeface="+mj-ea"/>
                </a:endParaRPr>
              </a:p>
            </p:txBody>
          </p:sp>
          <p:sp>
            <p:nvSpPr>
              <p:cNvPr id="6188" name="Text Box 19"/>
              <p:cNvSpPr txBox="1">
                <a:spLocks noChangeArrowheads="1"/>
              </p:cNvSpPr>
              <p:nvPr/>
            </p:nvSpPr>
            <p:spPr bwMode="auto">
              <a:xfrm>
                <a:off x="187325" y="2133735"/>
                <a:ext cx="2325688" cy="970963"/>
              </a:xfrm>
              <a:prstGeom prst="rect">
                <a:avLst/>
              </a:prstGeom>
              <a:noFill/>
              <a:ln w="9525">
                <a:noFill/>
                <a:miter lim="800000"/>
                <a:headEnd/>
                <a:tailEnd/>
              </a:ln>
            </p:spPr>
            <p:txBody>
              <a:bodyPr lIns="36576" tIns="36576" rIns="36576" bIns="36576" anchor="ctr">
                <a:spAutoFit/>
              </a:bodyPr>
              <a:lstStyle/>
              <a:p>
                <a:pPr algn="ctr" fontAlgn="auto">
                  <a:spcBef>
                    <a:spcPts val="0"/>
                  </a:spcBef>
                  <a:spcAft>
                    <a:spcPts val="0"/>
                  </a:spcAft>
                  <a:defRPr/>
                </a:pPr>
                <a:r>
                  <a:rPr lang="ja-JP" altLang="en-US" dirty="0">
                    <a:solidFill>
                      <a:srgbClr val="000000"/>
                    </a:solidFill>
                    <a:latin typeface="+mj-ea"/>
                    <a:ea typeface="+mj-ea"/>
                  </a:rPr>
                  <a:t>地域の医療</a:t>
                </a:r>
                <a:r>
                  <a:rPr lang="en-US" altLang="ja-JP" dirty="0">
                    <a:solidFill>
                      <a:srgbClr val="000000"/>
                    </a:solidFill>
                    <a:latin typeface="+mj-ea"/>
                    <a:ea typeface="+mj-ea"/>
                  </a:rPr>
                  <a:t>/</a:t>
                </a:r>
                <a:r>
                  <a:rPr lang="ja-JP" altLang="en-US" dirty="0">
                    <a:solidFill>
                      <a:srgbClr val="000000"/>
                    </a:solidFill>
                    <a:latin typeface="+mj-ea"/>
                    <a:ea typeface="+mj-ea"/>
                  </a:rPr>
                  <a:t>介護施設</a:t>
                </a:r>
                <a:endParaRPr lang="en-US" altLang="ja-JP" dirty="0">
                  <a:solidFill>
                    <a:srgbClr val="000000"/>
                  </a:solidFill>
                  <a:latin typeface="+mj-ea"/>
                  <a:ea typeface="+mj-ea"/>
                </a:endParaRPr>
              </a:p>
              <a:p>
                <a:pPr algn="ctr" fontAlgn="auto">
                  <a:spcBef>
                    <a:spcPts val="0"/>
                  </a:spcBef>
                  <a:spcAft>
                    <a:spcPts val="0"/>
                  </a:spcAft>
                  <a:defRPr/>
                </a:pPr>
                <a:r>
                  <a:rPr lang="ja-JP" altLang="en-US" dirty="0">
                    <a:solidFill>
                      <a:srgbClr val="000000"/>
                    </a:solidFill>
                    <a:latin typeface="ＭＳ Ｐゴシック"/>
                    <a:ea typeface="ＭＳ Ｐゴシック"/>
                  </a:rPr>
                  <a:t>地域の</a:t>
                </a:r>
                <a:r>
                  <a:rPr lang="ja-JP" altLang="en-US" dirty="0">
                    <a:solidFill>
                      <a:srgbClr val="000000"/>
                    </a:solidFill>
                    <a:latin typeface="+mj-ea"/>
                    <a:ea typeface="+mj-ea"/>
                  </a:rPr>
                  <a:t>福祉施設</a:t>
                </a:r>
                <a:endParaRPr lang="en-US" altLang="ja-JP" dirty="0">
                  <a:solidFill>
                    <a:srgbClr val="000000"/>
                  </a:solidFill>
                  <a:latin typeface="+mj-ea"/>
                  <a:ea typeface="+mj-ea"/>
                </a:endParaRPr>
              </a:p>
              <a:p>
                <a:pPr algn="ctr" fontAlgn="auto">
                  <a:spcBef>
                    <a:spcPts val="0"/>
                  </a:spcBef>
                  <a:spcAft>
                    <a:spcPts val="0"/>
                  </a:spcAft>
                  <a:defRPr/>
                </a:pPr>
                <a:r>
                  <a:rPr lang="ja-JP" altLang="en-US" dirty="0">
                    <a:solidFill>
                      <a:srgbClr val="000000"/>
                    </a:solidFill>
                    <a:latin typeface="+mj-ea"/>
                    <a:ea typeface="+mj-ea"/>
                  </a:rPr>
                  <a:t>地域住民</a:t>
                </a:r>
                <a:endParaRPr lang="en-US" altLang="ja-JP" dirty="0">
                  <a:solidFill>
                    <a:srgbClr val="000000"/>
                  </a:solidFill>
                  <a:latin typeface="+mj-ea"/>
                  <a:ea typeface="+mj-ea"/>
                </a:endParaRPr>
              </a:p>
              <a:p>
                <a:pPr algn="ctr" fontAlgn="auto">
                  <a:spcBef>
                    <a:spcPts val="0"/>
                  </a:spcBef>
                  <a:spcAft>
                    <a:spcPts val="0"/>
                  </a:spcAft>
                  <a:defRPr/>
                </a:pPr>
                <a:r>
                  <a:rPr lang="ja-JP" altLang="en-US" dirty="0">
                    <a:solidFill>
                      <a:srgbClr val="000000"/>
                    </a:solidFill>
                    <a:latin typeface="+mj-ea"/>
                    <a:ea typeface="+mj-ea"/>
                  </a:rPr>
                  <a:t>先端医療機関</a:t>
                </a:r>
                <a:endParaRPr lang="ja-JP" altLang="en-US" dirty="0">
                  <a:solidFill>
                    <a:srgbClr val="000000"/>
                  </a:solidFill>
                  <a:latin typeface="+mj-ea"/>
                  <a:ea typeface="+mj-ea"/>
                </a:endParaRPr>
              </a:p>
            </p:txBody>
          </p:sp>
          <p:pic>
            <p:nvPicPr>
              <p:cNvPr id="17444" name="Picture 21"/>
              <p:cNvPicPr>
                <a:picLocks noChangeAspect="1" noChangeArrowheads="1"/>
              </p:cNvPicPr>
              <p:nvPr/>
            </p:nvPicPr>
            <p:blipFill>
              <a:blip r:embed="rId18"/>
              <a:srcRect/>
              <a:stretch>
                <a:fillRect/>
              </a:stretch>
            </p:blipFill>
            <p:spPr bwMode="auto">
              <a:xfrm>
                <a:off x="383382" y="3156718"/>
                <a:ext cx="658812" cy="603250"/>
              </a:xfrm>
              <a:prstGeom prst="rect">
                <a:avLst/>
              </a:prstGeom>
              <a:noFill/>
              <a:ln w="9525">
                <a:noFill/>
                <a:miter lim="800000"/>
                <a:headEnd/>
                <a:tailEnd/>
              </a:ln>
            </p:spPr>
          </p:pic>
          <p:pic>
            <p:nvPicPr>
              <p:cNvPr id="17445" name="Picture 22"/>
              <p:cNvPicPr>
                <a:picLocks noChangeAspect="1" noChangeArrowheads="1"/>
              </p:cNvPicPr>
              <p:nvPr/>
            </p:nvPicPr>
            <p:blipFill>
              <a:blip r:embed="rId19"/>
              <a:srcRect/>
              <a:stretch>
                <a:fillRect/>
              </a:stretch>
            </p:blipFill>
            <p:spPr bwMode="auto">
              <a:xfrm>
                <a:off x="823913" y="3417888"/>
                <a:ext cx="608012" cy="565150"/>
              </a:xfrm>
              <a:prstGeom prst="rect">
                <a:avLst/>
              </a:prstGeom>
              <a:noFill/>
              <a:ln w="9525">
                <a:noFill/>
                <a:miter lim="800000"/>
                <a:headEnd/>
                <a:tailEnd/>
              </a:ln>
            </p:spPr>
          </p:pic>
          <p:pic>
            <p:nvPicPr>
              <p:cNvPr id="17446" name="Picture 23"/>
              <p:cNvPicPr>
                <a:picLocks noChangeAspect="1" noChangeArrowheads="1"/>
              </p:cNvPicPr>
              <p:nvPr/>
            </p:nvPicPr>
            <p:blipFill>
              <a:blip r:embed="rId11"/>
              <a:srcRect/>
              <a:stretch>
                <a:fillRect/>
              </a:stretch>
            </p:blipFill>
            <p:spPr bwMode="auto">
              <a:xfrm>
                <a:off x="1882775" y="3430588"/>
                <a:ext cx="388938" cy="446087"/>
              </a:xfrm>
              <a:prstGeom prst="rect">
                <a:avLst/>
              </a:prstGeom>
              <a:noFill/>
              <a:ln w="9525">
                <a:noFill/>
                <a:miter lim="800000"/>
                <a:headEnd/>
                <a:tailEnd/>
              </a:ln>
            </p:spPr>
          </p:pic>
          <p:pic>
            <p:nvPicPr>
              <p:cNvPr id="17447" name="Picture 24"/>
              <p:cNvPicPr>
                <a:picLocks noChangeAspect="1" noChangeArrowheads="1"/>
              </p:cNvPicPr>
              <p:nvPr/>
            </p:nvPicPr>
            <p:blipFill>
              <a:blip r:embed="rId14"/>
              <a:srcRect/>
              <a:stretch>
                <a:fillRect/>
              </a:stretch>
            </p:blipFill>
            <p:spPr bwMode="auto">
              <a:xfrm>
                <a:off x="1659731" y="3104970"/>
                <a:ext cx="401638" cy="376238"/>
              </a:xfrm>
              <a:prstGeom prst="rect">
                <a:avLst/>
              </a:prstGeom>
              <a:noFill/>
              <a:ln w="9525">
                <a:noFill/>
                <a:miter lim="800000"/>
                <a:headEnd/>
                <a:tailEnd/>
              </a:ln>
            </p:spPr>
          </p:pic>
          <p:pic>
            <p:nvPicPr>
              <p:cNvPr id="17448" name="Picture 38"/>
              <p:cNvPicPr>
                <a:picLocks noChangeAspect="1" noChangeArrowheads="1"/>
              </p:cNvPicPr>
              <p:nvPr/>
            </p:nvPicPr>
            <p:blipFill>
              <a:blip r:embed="rId15"/>
              <a:srcRect/>
              <a:stretch>
                <a:fillRect/>
              </a:stretch>
            </p:blipFill>
            <p:spPr bwMode="auto">
              <a:xfrm>
                <a:off x="1490663" y="3430588"/>
                <a:ext cx="369887" cy="465137"/>
              </a:xfrm>
              <a:prstGeom prst="rect">
                <a:avLst/>
              </a:prstGeom>
              <a:noFill/>
              <a:ln w="9525">
                <a:noFill/>
                <a:miter lim="800000"/>
                <a:headEnd/>
                <a:tailEnd/>
              </a:ln>
            </p:spPr>
          </p:pic>
          <p:sp>
            <p:nvSpPr>
              <p:cNvPr id="6195" name="Oval 81" descr="20%"/>
              <p:cNvSpPr>
                <a:spLocks noChangeArrowheads="1"/>
              </p:cNvSpPr>
              <p:nvPr/>
            </p:nvSpPr>
            <p:spPr bwMode="auto">
              <a:xfrm>
                <a:off x="187325" y="3956900"/>
                <a:ext cx="1000125" cy="583360"/>
              </a:xfrm>
              <a:prstGeom prst="ellipse">
                <a:avLst/>
              </a:prstGeom>
              <a:pattFill prst="pct20">
                <a:fgClr>
                  <a:srgbClr val="FF99CC"/>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100">
                  <a:latin typeface="+mj-ea"/>
                  <a:ea typeface="+mj-ea"/>
                </a:endParaRPr>
              </a:p>
            </p:txBody>
          </p:sp>
          <p:sp>
            <p:nvSpPr>
              <p:cNvPr id="6196" name="Oval 82" descr="20%"/>
              <p:cNvSpPr>
                <a:spLocks noChangeArrowheads="1"/>
              </p:cNvSpPr>
              <p:nvPr/>
            </p:nvSpPr>
            <p:spPr bwMode="auto">
              <a:xfrm>
                <a:off x="1187450" y="3951680"/>
                <a:ext cx="1338263" cy="588580"/>
              </a:xfrm>
              <a:prstGeom prst="ellipse">
                <a:avLst/>
              </a:prstGeom>
              <a:pattFill prst="pct20">
                <a:fgClr>
                  <a:srgbClr val="CCFFFF"/>
                </a:fgClr>
                <a:bgClr>
                  <a:srgbClr val="FFFFFF"/>
                </a:bgClr>
              </a:pattFill>
              <a:ln w="9525">
                <a:solidFill>
                  <a:srgbClr val="000000"/>
                </a:solidFill>
                <a:round/>
                <a:headEnd/>
                <a:tailEnd/>
              </a:ln>
            </p:spPr>
            <p:txBody>
              <a:bodyPr lIns="18288" tIns="0" rIns="0" bIns="0" anchor="ctr"/>
              <a:lstStyle/>
              <a:p>
                <a:pPr algn="ctr" fontAlgn="auto">
                  <a:spcBef>
                    <a:spcPts val="0"/>
                  </a:spcBef>
                  <a:spcAft>
                    <a:spcPts val="0"/>
                  </a:spcAft>
                  <a:defRPr/>
                </a:pPr>
                <a:endParaRPr lang="ja-JP" altLang="en-US" sz="1100">
                  <a:latin typeface="+mj-ea"/>
                  <a:ea typeface="+mj-ea"/>
                </a:endParaRPr>
              </a:p>
            </p:txBody>
          </p:sp>
          <p:sp>
            <p:nvSpPr>
              <p:cNvPr id="6197" name="Text Box 83"/>
              <p:cNvSpPr txBox="1">
                <a:spLocks noChangeArrowheads="1"/>
              </p:cNvSpPr>
              <p:nvPr/>
            </p:nvSpPr>
            <p:spPr bwMode="auto">
              <a:xfrm>
                <a:off x="1187450" y="4027373"/>
                <a:ext cx="1381125" cy="384991"/>
              </a:xfrm>
              <a:prstGeom prst="rect">
                <a:avLst/>
              </a:prstGeom>
              <a:noFill/>
              <a:ln w="9525">
                <a:noFill/>
                <a:miter lim="800000"/>
                <a:headEnd/>
                <a:tailEnd/>
              </a:ln>
            </p:spPr>
            <p:txBody>
              <a:bodyPr lIns="18288" tIns="18288" rIns="18288" bIns="18288" anchor="ctr">
                <a:spAutoFit/>
              </a:bodyPr>
              <a:lstStyle/>
              <a:p>
                <a:pPr algn="ctr" fontAlgn="auto">
                  <a:spcBef>
                    <a:spcPts val="0"/>
                  </a:spcBef>
                  <a:spcAft>
                    <a:spcPts val="0"/>
                  </a:spcAft>
                  <a:defRPr/>
                </a:pPr>
                <a:r>
                  <a:rPr lang="ja-JP" altLang="en-US" sz="1400" b="1" dirty="0">
                    <a:solidFill>
                      <a:srgbClr val="000000"/>
                    </a:solidFill>
                    <a:latin typeface="+mj-ea"/>
                    <a:ea typeface="+mj-ea"/>
                  </a:rPr>
                  <a:t>地 域 連 携</a:t>
                </a:r>
              </a:p>
              <a:p>
                <a:pPr algn="ctr" fontAlgn="auto">
                  <a:spcBef>
                    <a:spcPts val="0"/>
                  </a:spcBef>
                  <a:spcAft>
                    <a:spcPts val="0"/>
                  </a:spcAft>
                  <a:defRPr/>
                </a:pPr>
                <a:r>
                  <a:rPr lang="ja-JP" altLang="en-US" sz="1400" b="1" dirty="0">
                    <a:solidFill>
                      <a:srgbClr val="000000"/>
                    </a:solidFill>
                    <a:latin typeface="+mj-ea"/>
                    <a:ea typeface="+mj-ea"/>
                  </a:rPr>
                  <a:t>クリニカルパス</a:t>
                </a:r>
              </a:p>
            </p:txBody>
          </p:sp>
          <p:sp>
            <p:nvSpPr>
              <p:cNvPr id="6198" name="Text Box 84"/>
              <p:cNvSpPr txBox="1">
                <a:spLocks noChangeArrowheads="1"/>
              </p:cNvSpPr>
              <p:nvPr/>
            </p:nvSpPr>
            <p:spPr bwMode="auto">
              <a:xfrm>
                <a:off x="250825" y="4063915"/>
                <a:ext cx="396875" cy="207504"/>
              </a:xfrm>
              <a:prstGeom prst="rect">
                <a:avLst/>
              </a:prstGeom>
              <a:noFill/>
              <a:ln w="9525">
                <a:noFill/>
                <a:miter lim="800000"/>
                <a:headEnd/>
                <a:tailEnd/>
              </a:ln>
            </p:spPr>
            <p:txBody>
              <a:bodyPr wrap="none" lIns="18288" tIns="18288" rIns="18288" bIns="18288" anchor="ctr">
                <a:spAutoFit/>
              </a:bodyPr>
              <a:lstStyle/>
              <a:p>
                <a:pPr algn="ctr" fontAlgn="auto">
                  <a:spcBef>
                    <a:spcPts val="0"/>
                  </a:spcBef>
                  <a:spcAft>
                    <a:spcPts val="0"/>
                  </a:spcAft>
                  <a:defRPr/>
                </a:pPr>
                <a:r>
                  <a:rPr lang="ja-JP" altLang="en-US" sz="1400" b="1" dirty="0">
                    <a:solidFill>
                      <a:srgbClr val="000000"/>
                    </a:solidFill>
                    <a:latin typeface="+mj-ea"/>
                    <a:ea typeface="+mj-ea"/>
                  </a:rPr>
                  <a:t>紹介</a:t>
                </a:r>
              </a:p>
            </p:txBody>
          </p:sp>
          <p:sp>
            <p:nvSpPr>
              <p:cNvPr id="6199" name="Text Box 95"/>
              <p:cNvSpPr txBox="1">
                <a:spLocks noChangeArrowheads="1"/>
              </p:cNvSpPr>
              <p:nvPr/>
            </p:nvSpPr>
            <p:spPr bwMode="auto">
              <a:xfrm>
                <a:off x="582613" y="4204861"/>
                <a:ext cx="574675" cy="207504"/>
              </a:xfrm>
              <a:prstGeom prst="rect">
                <a:avLst/>
              </a:prstGeom>
              <a:noFill/>
              <a:ln w="9525">
                <a:noFill/>
                <a:miter lim="800000"/>
                <a:headEnd/>
                <a:tailEnd/>
              </a:ln>
            </p:spPr>
            <p:txBody>
              <a:bodyPr wrap="none" lIns="18288" tIns="18288" rIns="18288" bIns="18288" anchor="ctr">
                <a:spAutoFit/>
              </a:bodyPr>
              <a:lstStyle/>
              <a:p>
                <a:pPr algn="ctr" fontAlgn="auto">
                  <a:spcBef>
                    <a:spcPts val="0"/>
                  </a:spcBef>
                  <a:spcAft>
                    <a:spcPts val="0"/>
                  </a:spcAft>
                  <a:defRPr/>
                </a:pPr>
                <a:r>
                  <a:rPr lang="ja-JP" altLang="en-US" sz="1400" b="1" dirty="0">
                    <a:solidFill>
                      <a:srgbClr val="000000"/>
                    </a:solidFill>
                    <a:latin typeface="+mj-ea"/>
                    <a:ea typeface="+mj-ea"/>
                  </a:rPr>
                  <a:t>逆紹介</a:t>
                </a:r>
              </a:p>
            </p:txBody>
          </p:sp>
        </p:grpSp>
        <p:sp>
          <p:nvSpPr>
            <p:cNvPr id="55" name="下カーブ矢印 54"/>
            <p:cNvSpPr/>
            <p:nvPr/>
          </p:nvSpPr>
          <p:spPr>
            <a:xfrm rot="1692971">
              <a:off x="537786" y="4347839"/>
              <a:ext cx="429314" cy="200320"/>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sp>
          <p:nvSpPr>
            <p:cNvPr id="56" name="下カーブ矢印 55"/>
            <p:cNvSpPr/>
            <p:nvPr/>
          </p:nvSpPr>
          <p:spPr>
            <a:xfrm rot="1251430" flipH="1" flipV="1">
              <a:off x="317006" y="4793726"/>
              <a:ext cx="411686" cy="226787"/>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00025"/>
            <a:ext cx="8713787" cy="708025"/>
          </a:xfrm>
        </p:spPr>
        <p:txBody>
          <a:bodyPr>
            <a:normAutofit/>
          </a:bodyPr>
          <a:lstStyle/>
          <a:p>
            <a:pPr algn="ctr"/>
            <a:r>
              <a:rPr lang="ja-JP" altLang="en-US" sz="4500" smtClean="0">
                <a:solidFill>
                  <a:schemeClr val="tx1"/>
                </a:solidFill>
                <a:latin typeface="ＭＳ Ｐゴシック" charset="-128"/>
                <a:ea typeface="メイリオ"/>
                <a:cs typeface="メイリオ"/>
              </a:rPr>
              <a:t>地域連携型病院としての機能強化</a:t>
            </a:r>
          </a:p>
        </p:txBody>
      </p:sp>
      <p:sp>
        <p:nvSpPr>
          <p:cNvPr id="52" name="コンテンツ プレースホルダ 51"/>
          <p:cNvSpPr>
            <a:spLocks noGrp="1"/>
          </p:cNvSpPr>
          <p:nvPr>
            <p:ph idx="1"/>
          </p:nvPr>
        </p:nvSpPr>
        <p:spPr>
          <a:xfrm>
            <a:off x="107950" y="1268413"/>
            <a:ext cx="3940175" cy="5195887"/>
          </a:xfrm>
        </p:spPr>
        <p:txBody>
          <a:bodyPr>
            <a:normAutofit fontScale="77500" lnSpcReduction="20000"/>
          </a:bodyPr>
          <a:lstStyle/>
          <a:p>
            <a:pPr marL="274320" indent="-274320" fontAlgn="auto">
              <a:spcAft>
                <a:spcPts val="0"/>
              </a:spcAft>
              <a:buClr>
                <a:schemeClr val="accent3"/>
              </a:buClr>
              <a:buFont typeface="Wingdings" pitchFamily="2" charset="2"/>
              <a:buChar char="u"/>
              <a:defRPr/>
            </a:pPr>
            <a:r>
              <a:rPr lang="ja-JP" altLang="ja-JP" dirty="0" smtClean="0">
                <a:latin typeface="+mj-ea"/>
                <a:ea typeface="+mj-ea"/>
              </a:rPr>
              <a:t>地域を支える病院、地域の人に支えられる病院</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出前講座</a:t>
            </a:r>
            <a:endParaRPr lang="en-US" altLang="ja-JP" dirty="0" smtClean="0">
              <a:latin typeface="+mj-ea"/>
              <a:ea typeface="+mj-ea"/>
            </a:endParaRPr>
          </a:p>
          <a:p>
            <a:pPr marL="640080" lvl="1" indent="-246888" fontAlgn="auto">
              <a:spcAft>
                <a:spcPts val="0"/>
              </a:spcAft>
              <a:buFont typeface="Wingdings 2"/>
              <a:buNone/>
              <a:defRPr/>
            </a:pPr>
            <a:r>
              <a:rPr lang="en-US" altLang="ja-JP" dirty="0" smtClean="0">
                <a:latin typeface="+mj-ea"/>
                <a:ea typeface="+mj-ea"/>
              </a:rPr>
              <a:t>	</a:t>
            </a:r>
            <a:r>
              <a:rPr lang="ja-JP" altLang="en-US" dirty="0" smtClean="0">
                <a:latin typeface="+mj-ea"/>
                <a:ea typeface="+mj-ea"/>
              </a:rPr>
              <a:t>小学校、“かかりつけ医”、 公民館へ</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ホスピタリティー・アート　プロジェクト</a:t>
            </a:r>
            <a:endParaRPr lang="en-US" altLang="ja-JP" dirty="0" smtClean="0">
              <a:latin typeface="+mj-ea"/>
              <a:ea typeface="+mj-ea"/>
            </a:endParaRPr>
          </a:p>
          <a:p>
            <a:pPr marL="640080" lvl="1" indent="-246888" fontAlgn="auto">
              <a:spcAft>
                <a:spcPts val="0"/>
              </a:spcAft>
              <a:buFont typeface="Wingdings 2"/>
              <a:buNone/>
              <a:defRPr/>
            </a:pPr>
            <a:r>
              <a:rPr lang="en-US" altLang="ja-JP" dirty="0" smtClean="0">
                <a:latin typeface="+mj-ea"/>
                <a:ea typeface="+mj-ea"/>
              </a:rPr>
              <a:t>	</a:t>
            </a:r>
            <a:r>
              <a:rPr lang="ja-JP" altLang="en-US" dirty="0" smtClean="0">
                <a:latin typeface="+mj-ea"/>
                <a:ea typeface="+mj-ea"/>
              </a:rPr>
              <a:t>金沢美術工芸大学と共同研究</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加賀野菜を取り入れた病院食の提供</a:t>
            </a:r>
            <a:endParaRPr lang="en-US" altLang="ja-JP" dirty="0" smtClean="0">
              <a:latin typeface="+mj-ea"/>
              <a:ea typeface="+mj-ea"/>
            </a:endParaRPr>
          </a:p>
          <a:p>
            <a:pPr marL="640080" lvl="1" indent="-246888" fontAlgn="auto">
              <a:spcAft>
                <a:spcPts val="0"/>
              </a:spcAft>
              <a:buFont typeface="Wingdings" pitchFamily="2" charset="2"/>
              <a:buChar char="u"/>
              <a:defRPr/>
            </a:pPr>
            <a:endParaRPr lang="en-US" altLang="ja-JP" dirty="0" smtClean="0">
              <a:latin typeface="+mj-ea"/>
              <a:ea typeface="+mj-ea"/>
            </a:endParaRPr>
          </a:p>
          <a:p>
            <a:pPr marL="274320" indent="-274320" fontAlgn="auto">
              <a:spcAft>
                <a:spcPts val="0"/>
              </a:spcAft>
              <a:buClr>
                <a:schemeClr val="accent3"/>
              </a:buClr>
              <a:buFont typeface="Wingdings" pitchFamily="2" charset="2"/>
              <a:buChar char="u"/>
              <a:defRPr/>
            </a:pPr>
            <a:r>
              <a:rPr lang="ja-JP" altLang="en-US" dirty="0" smtClean="0">
                <a:latin typeface="+mj-ea"/>
                <a:ea typeface="+mj-ea"/>
              </a:rPr>
              <a:t>患者さんを中心とした医療の提供を展開</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地域住民（ボランティア）</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かかりつけ医</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保健</a:t>
            </a:r>
            <a:r>
              <a:rPr lang="en-US" altLang="ja-JP" dirty="0" smtClean="0">
                <a:latin typeface="+mj-ea"/>
                <a:ea typeface="+mj-ea"/>
              </a:rPr>
              <a:t>/</a:t>
            </a:r>
            <a:r>
              <a:rPr lang="ja-JP" altLang="en-US" dirty="0" smtClean="0">
                <a:latin typeface="+mj-ea"/>
                <a:ea typeface="+mj-ea"/>
              </a:rPr>
              <a:t>福祉</a:t>
            </a:r>
            <a:r>
              <a:rPr lang="en-US" altLang="ja-JP" dirty="0" smtClean="0">
                <a:latin typeface="+mj-ea"/>
                <a:ea typeface="+mj-ea"/>
              </a:rPr>
              <a:t>/</a:t>
            </a:r>
            <a:r>
              <a:rPr lang="ja-JP" altLang="en-US" dirty="0" smtClean="0">
                <a:latin typeface="+mj-ea"/>
                <a:ea typeface="+mj-ea"/>
              </a:rPr>
              <a:t>介護施設</a:t>
            </a:r>
            <a:endParaRPr lang="en-US" altLang="ja-JP" dirty="0" smtClean="0">
              <a:latin typeface="+mj-ea"/>
              <a:ea typeface="+mj-ea"/>
            </a:endParaRPr>
          </a:p>
          <a:p>
            <a:pPr marL="640080" lvl="1" indent="-246888" fontAlgn="auto">
              <a:spcAft>
                <a:spcPts val="0"/>
              </a:spcAft>
              <a:buFont typeface="Wingdings" pitchFamily="2" charset="2"/>
              <a:buChar char="u"/>
              <a:defRPr/>
            </a:pPr>
            <a:r>
              <a:rPr lang="ja-JP" altLang="en-US" dirty="0" smtClean="0">
                <a:latin typeface="+mj-ea"/>
                <a:ea typeface="+mj-ea"/>
              </a:rPr>
              <a:t>先進医療機関</a:t>
            </a:r>
            <a:endParaRPr lang="en-US" altLang="ja-JP" dirty="0" smtClean="0">
              <a:latin typeface="+mj-ea"/>
              <a:ea typeface="+mj-ea"/>
            </a:endParaRPr>
          </a:p>
          <a:p>
            <a:pPr marL="640080" lvl="1" indent="-246888" fontAlgn="auto">
              <a:spcAft>
                <a:spcPts val="0"/>
              </a:spcAft>
              <a:buFont typeface="Wingdings 2"/>
              <a:buNone/>
              <a:defRPr/>
            </a:pPr>
            <a:r>
              <a:rPr lang="en-US" altLang="ja-JP" dirty="0" smtClean="0">
                <a:latin typeface="+mj-ea"/>
                <a:ea typeface="+mj-ea"/>
              </a:rPr>
              <a:t>				</a:t>
            </a:r>
            <a:r>
              <a:rPr lang="ja-JP" altLang="en-US" dirty="0" smtClean="0">
                <a:latin typeface="+mj-ea"/>
                <a:ea typeface="+mj-ea"/>
              </a:rPr>
              <a:t>との連携</a:t>
            </a:r>
            <a:endParaRPr lang="ja-JP" altLang="en-US" dirty="0">
              <a:latin typeface="+mj-ea"/>
              <a:ea typeface="+mj-ea"/>
            </a:endParaRPr>
          </a:p>
        </p:txBody>
      </p:sp>
      <p:pic>
        <p:nvPicPr>
          <p:cNvPr id="18435" name="図 52" descr="開放型病院の輪.gif"/>
          <p:cNvPicPr>
            <a:picLocks noChangeAspect="1"/>
          </p:cNvPicPr>
          <p:nvPr/>
        </p:nvPicPr>
        <p:blipFill>
          <a:blip r:embed="rId2"/>
          <a:srcRect/>
          <a:stretch>
            <a:fillRect/>
          </a:stretch>
        </p:blipFill>
        <p:spPr bwMode="auto">
          <a:xfrm>
            <a:off x="4716463" y="873125"/>
            <a:ext cx="3975100" cy="5962650"/>
          </a:xfrm>
          <a:prstGeom prst="rect">
            <a:avLst/>
          </a:prstGeom>
          <a:noFill/>
          <a:ln w="9525">
            <a:noFill/>
            <a:miter lim="800000"/>
            <a:headEnd/>
            <a:tailEnd/>
          </a:ln>
        </p:spPr>
      </p:pic>
      <p:pic>
        <p:nvPicPr>
          <p:cNvPr id="18436" name="図 55" descr="main.gif"/>
          <p:cNvPicPr>
            <a:picLocks noChangeAspect="1"/>
          </p:cNvPicPr>
          <p:nvPr/>
        </p:nvPicPr>
        <p:blipFill>
          <a:blip r:embed="rId3"/>
          <a:srcRect/>
          <a:stretch>
            <a:fillRect/>
          </a:stretch>
        </p:blipFill>
        <p:spPr bwMode="auto">
          <a:xfrm>
            <a:off x="4119563" y="5175250"/>
            <a:ext cx="1892300" cy="1577975"/>
          </a:xfrm>
          <a:prstGeom prst="rect">
            <a:avLst/>
          </a:prstGeom>
          <a:noFill/>
          <a:ln w="9525">
            <a:noFill/>
            <a:miter lim="800000"/>
            <a:headEnd/>
            <a:tailEnd/>
          </a:ln>
        </p:spPr>
      </p:pic>
      <p:pic>
        <p:nvPicPr>
          <p:cNvPr id="18437" name="Picture 2"/>
          <p:cNvPicPr>
            <a:picLocks noChangeAspect="1" noChangeArrowheads="1"/>
          </p:cNvPicPr>
          <p:nvPr/>
        </p:nvPicPr>
        <p:blipFill>
          <a:blip r:embed="rId4"/>
          <a:srcRect/>
          <a:stretch>
            <a:fillRect/>
          </a:stretch>
        </p:blipFill>
        <p:spPr bwMode="auto">
          <a:xfrm>
            <a:off x="7308850" y="5670550"/>
            <a:ext cx="1665288" cy="927100"/>
          </a:xfrm>
          <a:prstGeom prst="rect">
            <a:avLst/>
          </a:prstGeom>
          <a:noFill/>
          <a:ln w="9525">
            <a:noFill/>
            <a:miter lim="800000"/>
            <a:headEnd/>
            <a:tailEnd/>
          </a:ln>
        </p:spPr>
      </p:pic>
      <p:sp>
        <p:nvSpPr>
          <p:cNvPr id="61" name="正方形/長方形 60"/>
          <p:cNvSpPr/>
          <p:nvPr/>
        </p:nvSpPr>
        <p:spPr>
          <a:xfrm>
            <a:off x="5940425" y="2852738"/>
            <a:ext cx="1570038" cy="369887"/>
          </a:xfrm>
          <a:prstGeom prst="rect">
            <a:avLst/>
          </a:prstGeom>
        </p:spPr>
        <p:txBody>
          <a:bodyPr wrap="none">
            <a:spAutoFit/>
          </a:bodyPr>
          <a:lstStyle/>
          <a:p>
            <a:pPr fontAlgn="auto">
              <a:spcBef>
                <a:spcPts val="0"/>
              </a:spcBef>
              <a:spcAft>
                <a:spcPts val="0"/>
              </a:spcAft>
              <a:defRPr/>
            </a:pPr>
            <a:r>
              <a:rPr lang="ja-JP" altLang="en-US" b="1" dirty="0">
                <a:latin typeface="+mj-ea"/>
                <a:ea typeface="+mj-ea"/>
              </a:rPr>
              <a:t>金沢市立病院</a:t>
            </a:r>
            <a:endParaRPr lang="ja-JP" altLang="en-US" b="1" dirty="0">
              <a:latin typeface="+mj-ea"/>
              <a:ea typeface="+mj-ea"/>
            </a:endParaRPr>
          </a:p>
        </p:txBody>
      </p:sp>
      <p:sp>
        <p:nvSpPr>
          <p:cNvPr id="62" name="正方形/長方形 61"/>
          <p:cNvSpPr/>
          <p:nvPr/>
        </p:nvSpPr>
        <p:spPr>
          <a:xfrm>
            <a:off x="4572000" y="1366838"/>
            <a:ext cx="1312863" cy="261937"/>
          </a:xfrm>
          <a:prstGeom prst="rect">
            <a:avLst/>
          </a:prstGeom>
        </p:spPr>
        <p:txBody>
          <a:bodyPr wrap="none">
            <a:spAutoFit/>
          </a:bodyPr>
          <a:lstStyle/>
          <a:p>
            <a:pPr fontAlgn="auto">
              <a:spcBef>
                <a:spcPts val="0"/>
              </a:spcBef>
              <a:spcAft>
                <a:spcPts val="0"/>
              </a:spcAft>
              <a:defRPr/>
            </a:pPr>
            <a:r>
              <a:rPr lang="ja-JP" altLang="en-US" sz="1100" b="1" dirty="0">
                <a:solidFill>
                  <a:srgbClr val="006600"/>
                </a:solidFill>
                <a:latin typeface="+mj-ea"/>
                <a:ea typeface="+mj-ea"/>
              </a:rPr>
              <a:t>金沢大学附属病院</a:t>
            </a:r>
            <a:endParaRPr lang="ja-JP" altLang="en-US" sz="1100" b="1" dirty="0">
              <a:solidFill>
                <a:srgbClr val="006600"/>
              </a:solidFill>
              <a:latin typeface="+mj-ea"/>
              <a:ea typeface="+mj-ea"/>
            </a:endParaRPr>
          </a:p>
        </p:txBody>
      </p:sp>
      <p:sp>
        <p:nvSpPr>
          <p:cNvPr id="64" name="正方形/長方形 63"/>
          <p:cNvSpPr/>
          <p:nvPr/>
        </p:nvSpPr>
        <p:spPr>
          <a:xfrm>
            <a:off x="3708400" y="6413500"/>
            <a:ext cx="1216025" cy="400050"/>
          </a:xfrm>
          <a:prstGeom prst="rect">
            <a:avLst/>
          </a:prstGeom>
          <a:ln w="28575">
            <a:solidFill>
              <a:srgbClr val="006600"/>
            </a:solidFill>
          </a:ln>
        </p:spPr>
        <p:txBody>
          <a:bodyPr wrap="none">
            <a:spAutoFit/>
          </a:bodyPr>
          <a:lstStyle/>
          <a:p>
            <a:pPr fontAlgn="auto">
              <a:spcBef>
                <a:spcPts val="0"/>
              </a:spcBef>
              <a:spcAft>
                <a:spcPts val="0"/>
              </a:spcAft>
              <a:defRPr/>
            </a:pPr>
            <a:r>
              <a:rPr lang="ja-JP" altLang="en-US" sz="2000" b="1" dirty="0">
                <a:solidFill>
                  <a:srgbClr val="006600"/>
                </a:solidFill>
                <a:latin typeface="+mj-ea"/>
                <a:ea typeface="+mj-ea"/>
              </a:rPr>
              <a:t>地域住民</a:t>
            </a:r>
            <a:endParaRPr lang="ja-JP" altLang="en-US" sz="2000" b="1" dirty="0">
              <a:solidFill>
                <a:srgbClr val="006600"/>
              </a:solidFill>
              <a:latin typeface="+mj-ea"/>
              <a:ea typeface="+mj-ea"/>
            </a:endParaRPr>
          </a:p>
        </p:txBody>
      </p:sp>
      <p:sp>
        <p:nvSpPr>
          <p:cNvPr id="11" name="正方形/長方形 10"/>
          <p:cNvSpPr/>
          <p:nvPr/>
        </p:nvSpPr>
        <p:spPr>
          <a:xfrm>
            <a:off x="6011863" y="6577013"/>
            <a:ext cx="1498600" cy="307975"/>
          </a:xfrm>
          <a:prstGeom prst="rect">
            <a:avLst/>
          </a:prstGeom>
          <a:solidFill>
            <a:schemeClr val="bg1"/>
          </a:solidFill>
        </p:spPr>
        <p:txBody>
          <a:bodyPr>
            <a:spAutoFit/>
          </a:bodyPr>
          <a:lstStyle/>
          <a:p>
            <a:pPr algn="ctr" fontAlgn="auto">
              <a:spcBef>
                <a:spcPts val="0"/>
              </a:spcBef>
              <a:spcAft>
                <a:spcPts val="0"/>
              </a:spcAft>
              <a:defRPr/>
            </a:pPr>
            <a:r>
              <a:rPr lang="ja-JP" altLang="en-US" sz="1400" b="1" dirty="0">
                <a:solidFill>
                  <a:srgbClr val="006600"/>
                </a:solidFill>
                <a:latin typeface="+mj-ea"/>
                <a:ea typeface="+mj-ea"/>
              </a:rPr>
              <a:t>かかりつけ医</a:t>
            </a:r>
            <a:endParaRPr lang="ja-JP" altLang="en-US" sz="1400" b="1" dirty="0">
              <a:solidFill>
                <a:srgbClr val="006600"/>
              </a:solidFill>
              <a:latin typeface="+mj-ea"/>
              <a:ea typeface="+mj-ea"/>
            </a:endParaRPr>
          </a:p>
        </p:txBody>
      </p:sp>
      <p:sp>
        <p:nvSpPr>
          <p:cNvPr id="63" name="正方形/長方形 62"/>
          <p:cNvSpPr/>
          <p:nvPr/>
        </p:nvSpPr>
        <p:spPr>
          <a:xfrm>
            <a:off x="7380288" y="6551613"/>
            <a:ext cx="1800225" cy="307975"/>
          </a:xfrm>
          <a:prstGeom prst="rect">
            <a:avLst/>
          </a:prstGeom>
        </p:spPr>
        <p:txBody>
          <a:bodyPr wrap="none">
            <a:spAutoFit/>
          </a:bodyPr>
          <a:lstStyle/>
          <a:p>
            <a:pPr fontAlgn="auto">
              <a:spcBef>
                <a:spcPts val="0"/>
              </a:spcBef>
              <a:spcAft>
                <a:spcPts val="0"/>
              </a:spcAft>
              <a:defRPr/>
            </a:pPr>
            <a:r>
              <a:rPr lang="ja-JP" altLang="en-US" sz="1400" b="1" dirty="0">
                <a:solidFill>
                  <a:srgbClr val="006600"/>
                </a:solidFill>
                <a:latin typeface="+mj-ea"/>
                <a:ea typeface="+mj-ea"/>
              </a:rPr>
              <a:t>保健</a:t>
            </a:r>
            <a:r>
              <a:rPr lang="en-US" altLang="ja-JP" sz="1400" b="1" dirty="0">
                <a:solidFill>
                  <a:srgbClr val="006600"/>
                </a:solidFill>
                <a:latin typeface="+mj-ea"/>
                <a:ea typeface="+mj-ea"/>
              </a:rPr>
              <a:t>/</a:t>
            </a:r>
            <a:r>
              <a:rPr lang="ja-JP" altLang="en-US" sz="1400" b="1" dirty="0">
                <a:solidFill>
                  <a:srgbClr val="006600"/>
                </a:solidFill>
                <a:latin typeface="+mj-ea"/>
                <a:ea typeface="+mj-ea"/>
              </a:rPr>
              <a:t>福祉</a:t>
            </a:r>
            <a:r>
              <a:rPr lang="en-US" altLang="ja-JP" sz="1400" b="1" dirty="0">
                <a:solidFill>
                  <a:srgbClr val="006600"/>
                </a:solidFill>
                <a:latin typeface="+mj-ea"/>
                <a:ea typeface="+mj-ea"/>
              </a:rPr>
              <a:t>/</a:t>
            </a:r>
            <a:r>
              <a:rPr lang="ja-JP" altLang="en-US" sz="1400" b="1" dirty="0">
                <a:solidFill>
                  <a:srgbClr val="006600"/>
                </a:solidFill>
                <a:latin typeface="+mj-ea"/>
                <a:ea typeface="+mj-ea"/>
              </a:rPr>
              <a:t>介護施設</a:t>
            </a:r>
            <a:endParaRPr lang="ja-JP" altLang="en-US" sz="1400" b="1" dirty="0">
              <a:solidFill>
                <a:srgbClr val="006600"/>
              </a:solidFill>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323528" y="201216"/>
            <a:ext cx="8424936" cy="563488"/>
          </a:xfrm>
        </p:spPr>
        <p:txBody>
          <a:bodyPr>
            <a:noAutofit/>
          </a:bodyPr>
          <a:lstStyle/>
          <a:p>
            <a:pPr algn="ctr" fontAlgn="auto">
              <a:spcAft>
                <a:spcPts val="0"/>
              </a:spcAft>
              <a:defRPr/>
            </a:pPr>
            <a:r>
              <a:rPr lang="en-US" altLang="ja-JP" sz="4400" b="0" dirty="0" smtClean="0">
                <a:solidFill>
                  <a:schemeClr val="tx1"/>
                </a:solidFill>
                <a:effectLst/>
                <a:latin typeface="+mj-ea"/>
              </a:rPr>
              <a:t>Hospitality Art </a:t>
            </a:r>
            <a:r>
              <a:rPr lang="ja-JP" altLang="en-US" sz="4400" b="0" dirty="0" smtClean="0">
                <a:solidFill>
                  <a:schemeClr val="tx1"/>
                </a:solidFill>
                <a:effectLst/>
                <a:latin typeface="+mj-ea"/>
              </a:rPr>
              <a:t>の展開</a:t>
            </a:r>
            <a:endParaRPr lang="ja-JP" altLang="en-US" sz="4400" b="0" dirty="0">
              <a:solidFill>
                <a:schemeClr val="tx1"/>
              </a:solidFill>
              <a:effectLst/>
              <a:latin typeface="+mj-ea"/>
            </a:endParaRPr>
          </a:p>
        </p:txBody>
      </p:sp>
      <p:sp>
        <p:nvSpPr>
          <p:cNvPr id="9" name="テキスト ボックス 8"/>
          <p:cNvSpPr txBox="1"/>
          <p:nvPr/>
        </p:nvSpPr>
        <p:spPr>
          <a:xfrm>
            <a:off x="387350" y="1484313"/>
            <a:ext cx="2655888" cy="369887"/>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ステンドグラス壁画制作</a:t>
            </a:r>
            <a:endParaRPr lang="ja-JP" altLang="en-US" dirty="0">
              <a:latin typeface="+mj-ea"/>
              <a:ea typeface="+mj-ea"/>
            </a:endParaRPr>
          </a:p>
        </p:txBody>
      </p:sp>
      <p:sp>
        <p:nvSpPr>
          <p:cNvPr id="10" name="テキスト ボックス 9"/>
          <p:cNvSpPr txBox="1"/>
          <p:nvPr/>
        </p:nvSpPr>
        <p:spPr>
          <a:xfrm>
            <a:off x="260350" y="4652963"/>
            <a:ext cx="2008188" cy="923925"/>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デザイン展</a:t>
            </a:r>
            <a:endParaRPr lang="en-US" altLang="ja-JP" dirty="0">
              <a:latin typeface="+mj-ea"/>
              <a:ea typeface="+mj-ea"/>
            </a:endParaRPr>
          </a:p>
          <a:p>
            <a:pPr algn="ctr" fontAlgn="auto">
              <a:spcBef>
                <a:spcPts val="0"/>
              </a:spcBef>
              <a:spcAft>
                <a:spcPts val="0"/>
              </a:spcAft>
              <a:defRPr/>
            </a:pPr>
            <a:r>
              <a:rPr lang="en-US" altLang="ja-JP" dirty="0">
                <a:latin typeface="+mj-ea"/>
                <a:ea typeface="+mj-ea"/>
              </a:rPr>
              <a:t>“</a:t>
            </a:r>
            <a:r>
              <a:rPr lang="ja-JP" altLang="en-US" dirty="0">
                <a:latin typeface="+mj-ea"/>
                <a:ea typeface="+mj-ea"/>
              </a:rPr>
              <a:t>ユーモアは</a:t>
            </a:r>
            <a:endParaRPr lang="en-US" altLang="ja-JP" dirty="0">
              <a:latin typeface="+mj-ea"/>
              <a:ea typeface="+mj-ea"/>
            </a:endParaRPr>
          </a:p>
          <a:p>
            <a:pPr algn="ctr" fontAlgn="auto">
              <a:spcBef>
                <a:spcPts val="0"/>
              </a:spcBef>
              <a:spcAft>
                <a:spcPts val="0"/>
              </a:spcAft>
              <a:defRPr/>
            </a:pPr>
            <a:r>
              <a:rPr lang="ja-JP" altLang="en-US" dirty="0">
                <a:latin typeface="+mj-ea"/>
                <a:ea typeface="+mj-ea"/>
              </a:rPr>
              <a:t>心の点滴</a:t>
            </a:r>
            <a:r>
              <a:rPr lang="en-US" altLang="ja-JP" dirty="0">
                <a:latin typeface="+mj-ea"/>
                <a:ea typeface="+mj-ea"/>
              </a:rPr>
              <a:t>”</a:t>
            </a:r>
            <a:endParaRPr lang="ja-JP" altLang="en-US" dirty="0">
              <a:latin typeface="+mj-ea"/>
              <a:ea typeface="+mj-ea"/>
            </a:endParaRPr>
          </a:p>
        </p:txBody>
      </p:sp>
      <p:pic>
        <p:nvPicPr>
          <p:cNvPr id="19460" name="Picture 2" descr="I:\研修photo\病院紹介\Resized\CIMG0480.jpg"/>
          <p:cNvPicPr>
            <a:picLocks noChangeAspect="1" noChangeArrowheads="1"/>
          </p:cNvPicPr>
          <p:nvPr/>
        </p:nvPicPr>
        <p:blipFill>
          <a:blip r:embed="rId2"/>
          <a:srcRect/>
          <a:stretch>
            <a:fillRect/>
          </a:stretch>
        </p:blipFill>
        <p:spPr bwMode="auto">
          <a:xfrm>
            <a:off x="5700713" y="1244600"/>
            <a:ext cx="3048000" cy="2286000"/>
          </a:xfrm>
          <a:prstGeom prst="rect">
            <a:avLst/>
          </a:prstGeom>
          <a:noFill/>
          <a:ln w="9525">
            <a:noFill/>
            <a:miter lim="800000"/>
            <a:headEnd/>
            <a:tailEnd/>
          </a:ln>
        </p:spPr>
      </p:pic>
      <p:pic>
        <p:nvPicPr>
          <p:cNvPr id="19461" name="Picture 4" descr="I:\研修photo\病院紹介\Resized\img_00153_e.jpg"/>
          <p:cNvPicPr>
            <a:picLocks noChangeAspect="1" noChangeArrowheads="1"/>
          </p:cNvPicPr>
          <p:nvPr/>
        </p:nvPicPr>
        <p:blipFill>
          <a:blip r:embed="rId3"/>
          <a:srcRect/>
          <a:stretch>
            <a:fillRect/>
          </a:stretch>
        </p:blipFill>
        <p:spPr bwMode="auto">
          <a:xfrm>
            <a:off x="3340100" y="1244600"/>
            <a:ext cx="2286000" cy="3048000"/>
          </a:xfrm>
          <a:prstGeom prst="rect">
            <a:avLst/>
          </a:prstGeom>
          <a:noFill/>
          <a:ln w="9525">
            <a:noFill/>
            <a:miter lim="800000"/>
            <a:headEnd/>
            <a:tailEnd/>
          </a:ln>
        </p:spPr>
      </p:pic>
      <p:sp>
        <p:nvSpPr>
          <p:cNvPr id="11" name="正方形/長方形 10"/>
          <p:cNvSpPr/>
          <p:nvPr/>
        </p:nvSpPr>
        <p:spPr>
          <a:xfrm>
            <a:off x="0" y="735013"/>
            <a:ext cx="9217025" cy="461962"/>
          </a:xfrm>
          <a:prstGeom prst="rect">
            <a:avLst/>
          </a:prstGeom>
        </p:spPr>
        <p:txBody>
          <a:bodyPr>
            <a:spAutoFit/>
          </a:bodyPr>
          <a:lstStyle/>
          <a:p>
            <a:pPr algn="ctr" fontAlgn="auto">
              <a:spcBef>
                <a:spcPts val="0"/>
              </a:spcBef>
              <a:spcAft>
                <a:spcPts val="0"/>
              </a:spcAft>
              <a:defRPr/>
            </a:pPr>
            <a:r>
              <a:rPr lang="ja-JP" altLang="en-US" sz="2400" dirty="0">
                <a:solidFill>
                  <a:prstClr val="black"/>
                </a:solidFill>
                <a:latin typeface="+mj-ea"/>
                <a:ea typeface="+mj-ea"/>
                <a:cs typeface="メイリオ"/>
              </a:rPr>
              <a:t>アートの医療における役割・・・金沢美術工芸大学との</a:t>
            </a:r>
            <a:r>
              <a:rPr lang="en-US" altLang="ja-JP" sz="2400" dirty="0">
                <a:solidFill>
                  <a:prstClr val="black"/>
                </a:solidFill>
                <a:latin typeface="+mj-ea"/>
                <a:ea typeface="+mj-ea"/>
                <a:cs typeface="メイリオ"/>
              </a:rPr>
              <a:t>joint project</a:t>
            </a:r>
            <a:endParaRPr lang="ja-JP" altLang="en-US" sz="2400" dirty="0">
              <a:latin typeface="+mj-ea"/>
              <a:ea typeface="+mj-ea"/>
            </a:endParaRPr>
          </a:p>
        </p:txBody>
      </p:sp>
      <p:pic>
        <p:nvPicPr>
          <p:cNvPr id="19463" name="Picture 5" descr="I:\研修photo\病院紹介\Resized\img_00153_d.jpg"/>
          <p:cNvPicPr>
            <a:picLocks noChangeAspect="1" noChangeArrowheads="1"/>
          </p:cNvPicPr>
          <p:nvPr/>
        </p:nvPicPr>
        <p:blipFill>
          <a:blip r:embed="rId4"/>
          <a:srcRect/>
          <a:stretch>
            <a:fillRect/>
          </a:stretch>
        </p:blipFill>
        <p:spPr bwMode="auto">
          <a:xfrm>
            <a:off x="260350" y="2006600"/>
            <a:ext cx="3048000" cy="2286000"/>
          </a:xfrm>
          <a:prstGeom prst="rect">
            <a:avLst/>
          </a:prstGeom>
          <a:noFill/>
          <a:ln w="9525">
            <a:noFill/>
            <a:miter lim="800000"/>
            <a:headEnd/>
            <a:tailEnd/>
          </a:ln>
        </p:spPr>
      </p:pic>
      <p:pic>
        <p:nvPicPr>
          <p:cNvPr id="19464" name="Picture 6" descr="I:\研修photo\病院紹介\Resized\2010デザイン展1.jpg"/>
          <p:cNvPicPr>
            <a:picLocks noChangeAspect="1" noChangeArrowheads="1"/>
          </p:cNvPicPr>
          <p:nvPr/>
        </p:nvPicPr>
        <p:blipFill>
          <a:blip r:embed="rId5"/>
          <a:srcRect/>
          <a:stretch>
            <a:fillRect/>
          </a:stretch>
        </p:blipFill>
        <p:spPr bwMode="auto">
          <a:xfrm>
            <a:off x="2339975" y="4462463"/>
            <a:ext cx="3048000" cy="2279650"/>
          </a:xfrm>
          <a:prstGeom prst="rect">
            <a:avLst/>
          </a:prstGeom>
          <a:noFill/>
          <a:ln w="9525">
            <a:noFill/>
            <a:miter lim="800000"/>
            <a:headEnd/>
            <a:tailEnd/>
          </a:ln>
        </p:spPr>
      </p:pic>
      <p:pic>
        <p:nvPicPr>
          <p:cNvPr id="19465" name="Picture 7" descr="I:\研修photo\病院紹介\Resized\2009万華鏡1.jpg"/>
          <p:cNvPicPr>
            <a:picLocks noChangeAspect="1" noChangeArrowheads="1"/>
          </p:cNvPicPr>
          <p:nvPr/>
        </p:nvPicPr>
        <p:blipFill>
          <a:blip r:embed="rId6"/>
          <a:srcRect/>
          <a:stretch>
            <a:fillRect/>
          </a:stretch>
        </p:blipFill>
        <p:spPr bwMode="auto">
          <a:xfrm>
            <a:off x="5867400" y="4456113"/>
            <a:ext cx="3048000" cy="2286000"/>
          </a:xfrm>
          <a:prstGeom prst="rect">
            <a:avLst/>
          </a:prstGeom>
          <a:noFill/>
          <a:ln w="9525">
            <a:noFill/>
            <a:miter lim="800000"/>
            <a:headEnd/>
            <a:tailEnd/>
          </a:ln>
        </p:spPr>
      </p:pic>
      <p:sp>
        <p:nvSpPr>
          <p:cNvPr id="15" name="テキスト ボックス 14"/>
          <p:cNvSpPr txBox="1"/>
          <p:nvPr/>
        </p:nvSpPr>
        <p:spPr>
          <a:xfrm>
            <a:off x="6011863" y="4005263"/>
            <a:ext cx="2655887" cy="369887"/>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万華鏡制作</a:t>
            </a:r>
            <a:endParaRPr lang="ja-JP" altLang="en-US" dirty="0">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5888"/>
            <a:ext cx="8229600" cy="884237"/>
          </a:xfrm>
        </p:spPr>
        <p:txBody>
          <a:bodyPr>
            <a:normAutofit/>
          </a:bodyPr>
          <a:lstStyle/>
          <a:p>
            <a:pPr algn="ctr"/>
            <a:r>
              <a:rPr lang="ja-JP" altLang="en-US" smtClean="0">
                <a:solidFill>
                  <a:schemeClr val="tx1"/>
                </a:solidFill>
                <a:latin typeface="ＭＳ Ｐゴシック" charset="-128"/>
                <a:ea typeface="メイリオ"/>
                <a:cs typeface="メイリオ"/>
              </a:rPr>
              <a:t>３つのセンター</a:t>
            </a:r>
          </a:p>
        </p:txBody>
      </p:sp>
      <p:sp>
        <p:nvSpPr>
          <p:cNvPr id="7" name="AutoShape 29"/>
          <p:cNvSpPr>
            <a:spLocks noChangeArrowheads="1"/>
          </p:cNvSpPr>
          <p:nvPr/>
        </p:nvSpPr>
        <p:spPr bwMode="auto">
          <a:xfrm flipH="1">
            <a:off x="549275" y="1190625"/>
            <a:ext cx="2528888" cy="4897438"/>
          </a:xfrm>
          <a:prstGeom prst="roundRect">
            <a:avLst>
              <a:gd name="adj" fmla="val 16667"/>
            </a:avLst>
          </a:prstGeom>
          <a:gradFill rotWithShape="0">
            <a:gsLst>
              <a:gs pos="0">
                <a:srgbClr val="FF9900"/>
              </a:gs>
              <a:gs pos="50000">
                <a:srgbClr val="FFFFFF"/>
              </a:gs>
              <a:gs pos="100000">
                <a:srgbClr val="FF9900"/>
              </a:gs>
            </a:gsLst>
            <a:lin ang="2700000" scaled="1"/>
          </a:gradFill>
          <a:ln w="9525">
            <a:solidFill>
              <a:srgbClr val="000000"/>
            </a:solidFill>
            <a:round/>
            <a:headEnd/>
            <a:tailEnd/>
          </a:ln>
          <a:effectLst>
            <a:outerShdw blurRad="63500" dist="107763"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9" name="AutoShape 104"/>
          <p:cNvSpPr>
            <a:spLocks noChangeArrowheads="1"/>
          </p:cNvSpPr>
          <p:nvPr/>
        </p:nvSpPr>
        <p:spPr bwMode="auto">
          <a:xfrm flipH="1">
            <a:off x="3328988" y="1196975"/>
            <a:ext cx="2528887" cy="4905375"/>
          </a:xfrm>
          <a:prstGeom prst="roundRect">
            <a:avLst>
              <a:gd name="adj" fmla="val 16667"/>
            </a:avLst>
          </a:prstGeom>
          <a:gradFill rotWithShape="0">
            <a:gsLst>
              <a:gs pos="0">
                <a:srgbClr val="CCFF99"/>
              </a:gs>
              <a:gs pos="50000">
                <a:srgbClr val="FFFFFF"/>
              </a:gs>
              <a:gs pos="100000">
                <a:srgbClr val="CCFF99"/>
              </a:gs>
            </a:gsLst>
            <a:lin ang="5400000" scaled="1"/>
          </a:gradFill>
          <a:ln w="9525">
            <a:solidFill>
              <a:srgbClr val="000000"/>
            </a:solidFill>
            <a:round/>
            <a:headEnd/>
            <a:tailEnd/>
          </a:ln>
          <a:effectLst>
            <a:outerShdw blurRad="63500" dist="107763"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10" name="AutoShape 105"/>
          <p:cNvSpPr>
            <a:spLocks noChangeArrowheads="1"/>
          </p:cNvSpPr>
          <p:nvPr/>
        </p:nvSpPr>
        <p:spPr bwMode="auto">
          <a:xfrm flipH="1">
            <a:off x="6089650" y="1196975"/>
            <a:ext cx="2528888" cy="4905375"/>
          </a:xfrm>
          <a:prstGeom prst="roundRect">
            <a:avLst>
              <a:gd name="adj" fmla="val 16667"/>
            </a:avLst>
          </a:prstGeom>
          <a:gradFill rotWithShape="0">
            <a:gsLst>
              <a:gs pos="0">
                <a:srgbClr val="FFFFFF"/>
              </a:gs>
              <a:gs pos="50000">
                <a:srgbClr val="FF9999"/>
              </a:gs>
              <a:gs pos="100000">
                <a:srgbClr val="FFFFFF"/>
              </a:gs>
            </a:gsLst>
            <a:lin ang="18900000" scaled="1"/>
          </a:gradFill>
          <a:ln w="9525">
            <a:solidFill>
              <a:srgbClr val="000000"/>
            </a:solidFill>
            <a:round/>
            <a:headEnd/>
            <a:tailEnd/>
          </a:ln>
          <a:effectLst>
            <a:outerShdw blurRad="63500" dist="107763"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12" name="Text Box 107"/>
          <p:cNvSpPr txBox="1">
            <a:spLocks noChangeArrowheads="1"/>
          </p:cNvSpPr>
          <p:nvPr/>
        </p:nvSpPr>
        <p:spPr bwMode="auto">
          <a:xfrm>
            <a:off x="6097588" y="1525588"/>
            <a:ext cx="2406650" cy="425450"/>
          </a:xfrm>
          <a:prstGeom prst="rect">
            <a:avLst/>
          </a:prstGeom>
          <a:noFill/>
          <a:ln w="9525">
            <a:noFill/>
            <a:miter lim="800000"/>
            <a:headEnd/>
            <a:tailEnd/>
          </a:ln>
        </p:spPr>
        <p:txBody>
          <a:bodyPr lIns="27432" tIns="27432" rIns="27432" bIns="27432"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2400" b="1" dirty="0" smtClean="0">
                <a:solidFill>
                  <a:srgbClr val="000000"/>
                </a:solidFill>
                <a:latin typeface="+mj-ea"/>
                <a:ea typeface="+mj-ea"/>
                <a:cs typeface="HG丸ｺﾞｼｯｸM-PRO"/>
              </a:rPr>
              <a:t>脳センター</a:t>
            </a:r>
            <a:endParaRPr lang="ja-JP" altLang="en-US" sz="2400" b="1" dirty="0">
              <a:solidFill>
                <a:srgbClr val="000000"/>
              </a:solidFill>
              <a:latin typeface="+mj-ea"/>
              <a:ea typeface="+mj-ea"/>
              <a:cs typeface="HG丸ｺﾞｼｯｸM-PRO"/>
            </a:endParaRPr>
          </a:p>
        </p:txBody>
      </p:sp>
      <p:pic>
        <p:nvPicPr>
          <p:cNvPr id="20486" name="Picture 109"/>
          <p:cNvPicPr>
            <a:picLocks noChangeAspect="1" noChangeArrowheads="1"/>
          </p:cNvPicPr>
          <p:nvPr/>
        </p:nvPicPr>
        <p:blipFill>
          <a:blip r:embed="rId2"/>
          <a:srcRect/>
          <a:stretch>
            <a:fillRect/>
          </a:stretch>
        </p:blipFill>
        <p:spPr bwMode="auto">
          <a:xfrm>
            <a:off x="3590925" y="2220913"/>
            <a:ext cx="635000" cy="563562"/>
          </a:xfrm>
          <a:prstGeom prst="rect">
            <a:avLst/>
          </a:prstGeom>
          <a:noFill/>
          <a:ln w="9525">
            <a:noFill/>
            <a:miter lim="800000"/>
            <a:headEnd/>
            <a:tailEnd/>
          </a:ln>
        </p:spPr>
      </p:pic>
      <p:sp>
        <p:nvSpPr>
          <p:cNvPr id="15" name="Text Box 110"/>
          <p:cNvSpPr txBox="1">
            <a:spLocks noChangeArrowheads="1"/>
          </p:cNvSpPr>
          <p:nvPr/>
        </p:nvSpPr>
        <p:spPr bwMode="auto">
          <a:xfrm>
            <a:off x="3429000" y="2830513"/>
            <a:ext cx="1114425" cy="252412"/>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a:solidFill>
                  <a:srgbClr val="000000"/>
                </a:solidFill>
                <a:latin typeface="+mj-ea"/>
                <a:ea typeface="+mj-ea"/>
                <a:cs typeface="HG丸ｺﾞｼｯｸM-PRO"/>
              </a:rPr>
              <a:t>呼吸器内科医</a:t>
            </a:r>
          </a:p>
        </p:txBody>
      </p:sp>
      <p:sp>
        <p:nvSpPr>
          <p:cNvPr id="16" name="Text Box 111"/>
          <p:cNvSpPr txBox="1">
            <a:spLocks noChangeArrowheads="1"/>
          </p:cNvSpPr>
          <p:nvPr/>
        </p:nvSpPr>
        <p:spPr bwMode="auto">
          <a:xfrm>
            <a:off x="4643438" y="2830513"/>
            <a:ext cx="1114425" cy="252412"/>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smtClean="0">
                <a:solidFill>
                  <a:srgbClr val="000000"/>
                </a:solidFill>
                <a:latin typeface="+mj-ea"/>
                <a:ea typeface="+mj-ea"/>
                <a:cs typeface="HG丸ｺﾞｼｯｸM-PRO"/>
              </a:rPr>
              <a:t>専門検査技師</a:t>
            </a:r>
            <a:endParaRPr lang="ja-JP" altLang="en-US" sz="1400" b="1" dirty="0">
              <a:solidFill>
                <a:srgbClr val="000000"/>
              </a:solidFill>
              <a:latin typeface="+mj-ea"/>
              <a:ea typeface="+mj-ea"/>
              <a:cs typeface="HG丸ｺﾞｼｯｸM-PRO"/>
            </a:endParaRPr>
          </a:p>
        </p:txBody>
      </p:sp>
      <p:sp>
        <p:nvSpPr>
          <p:cNvPr id="17" name="Rectangle 113"/>
          <p:cNvSpPr>
            <a:spLocks noChangeArrowheads="1"/>
          </p:cNvSpPr>
          <p:nvPr/>
        </p:nvSpPr>
        <p:spPr bwMode="auto">
          <a:xfrm>
            <a:off x="3449638" y="3573463"/>
            <a:ext cx="2351087" cy="479425"/>
          </a:xfrm>
          <a:prstGeom prst="rect">
            <a:avLst/>
          </a:prstGeom>
          <a:solidFill>
            <a:srgbClr val="FFFFFF"/>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18" name="Text Box 112"/>
          <p:cNvSpPr txBox="1">
            <a:spLocks noChangeArrowheads="1"/>
          </p:cNvSpPr>
          <p:nvPr/>
        </p:nvSpPr>
        <p:spPr bwMode="auto">
          <a:xfrm>
            <a:off x="3429000" y="3681413"/>
            <a:ext cx="2389188" cy="271462"/>
          </a:xfrm>
          <a:prstGeom prst="rect">
            <a:avLst/>
          </a:prstGeom>
          <a:noFill/>
          <a:ln w="9525">
            <a:noFill/>
            <a:miter lim="800000"/>
            <a:headEnd/>
            <a:tailEnd/>
          </a:ln>
        </p:spPr>
        <p:txBody>
          <a:bodyPr wrap="none" lIns="27432" tIns="27432" rIns="27432" bIns="27432"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a:solidFill>
                  <a:srgbClr val="000000"/>
                </a:solidFill>
                <a:latin typeface="+mj-ea"/>
                <a:ea typeface="+mj-ea"/>
                <a:cs typeface="HG丸ｺﾞｼｯｸM-PRO"/>
              </a:rPr>
              <a:t>呼吸器系の疾患に幅広く対応</a:t>
            </a:r>
          </a:p>
        </p:txBody>
      </p:sp>
      <p:sp>
        <p:nvSpPr>
          <p:cNvPr id="19" name="Text Box 114"/>
          <p:cNvSpPr txBox="1">
            <a:spLocks noChangeArrowheads="1"/>
          </p:cNvSpPr>
          <p:nvPr/>
        </p:nvSpPr>
        <p:spPr bwMode="auto">
          <a:xfrm>
            <a:off x="3411538" y="4635500"/>
            <a:ext cx="1192212" cy="22066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200" b="1">
                <a:solidFill>
                  <a:srgbClr val="000000"/>
                </a:solidFill>
                <a:latin typeface="+mj-ea"/>
                <a:ea typeface="+mj-ea"/>
                <a:cs typeface="HG丸ｺﾞｼｯｸM-PRO"/>
              </a:rPr>
              <a:t>・専門外来の開設</a:t>
            </a:r>
          </a:p>
        </p:txBody>
      </p:sp>
      <p:sp>
        <p:nvSpPr>
          <p:cNvPr id="20" name="Text Box 115"/>
          <p:cNvSpPr txBox="1">
            <a:spLocks noChangeArrowheads="1"/>
          </p:cNvSpPr>
          <p:nvPr/>
        </p:nvSpPr>
        <p:spPr bwMode="auto">
          <a:xfrm>
            <a:off x="3427413" y="4916488"/>
            <a:ext cx="1620837" cy="222250"/>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200" b="1">
                <a:solidFill>
                  <a:srgbClr val="000000"/>
                </a:solidFill>
                <a:latin typeface="+mj-ea"/>
                <a:ea typeface="+mj-ea"/>
                <a:cs typeface="HG丸ｺﾞｼｯｸM-PRO"/>
              </a:rPr>
              <a:t>・肺ガン診療体制の強化</a:t>
            </a:r>
          </a:p>
        </p:txBody>
      </p:sp>
      <p:sp>
        <p:nvSpPr>
          <p:cNvPr id="21" name="Text Box 116"/>
          <p:cNvSpPr txBox="1">
            <a:spLocks noChangeArrowheads="1"/>
          </p:cNvSpPr>
          <p:nvPr/>
        </p:nvSpPr>
        <p:spPr bwMode="auto">
          <a:xfrm>
            <a:off x="3405188" y="5211763"/>
            <a:ext cx="1806575" cy="220662"/>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200" b="1" dirty="0">
                <a:solidFill>
                  <a:srgbClr val="000000"/>
                </a:solidFill>
                <a:latin typeface="+mj-ea"/>
                <a:ea typeface="+mj-ea"/>
                <a:cs typeface="HG丸ｺﾞｼｯｸM-PRO"/>
              </a:rPr>
              <a:t>・睡眠時無呼吸の診療拡張</a:t>
            </a:r>
          </a:p>
        </p:txBody>
      </p:sp>
      <p:sp>
        <p:nvSpPr>
          <p:cNvPr id="23" name="AutoShape 118"/>
          <p:cNvSpPr>
            <a:spLocks noChangeArrowheads="1"/>
          </p:cNvSpPr>
          <p:nvPr/>
        </p:nvSpPr>
        <p:spPr bwMode="auto">
          <a:xfrm>
            <a:off x="4219575" y="4078288"/>
            <a:ext cx="677863"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24" name="AutoShape 119"/>
          <p:cNvSpPr>
            <a:spLocks noChangeArrowheads="1"/>
          </p:cNvSpPr>
          <p:nvPr/>
        </p:nvSpPr>
        <p:spPr bwMode="auto">
          <a:xfrm rot="20110653">
            <a:off x="3635375" y="3143250"/>
            <a:ext cx="481013" cy="35242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25" name="AutoShape 120"/>
          <p:cNvSpPr>
            <a:spLocks noChangeArrowheads="1"/>
          </p:cNvSpPr>
          <p:nvPr/>
        </p:nvSpPr>
        <p:spPr bwMode="auto">
          <a:xfrm rot="1489347" flipH="1">
            <a:off x="4994275" y="3143250"/>
            <a:ext cx="485775" cy="35242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26" name="Text Box 124"/>
          <p:cNvSpPr txBox="1">
            <a:spLocks noChangeArrowheads="1"/>
          </p:cNvSpPr>
          <p:nvPr/>
        </p:nvSpPr>
        <p:spPr bwMode="auto">
          <a:xfrm>
            <a:off x="719138" y="2771775"/>
            <a:ext cx="576262"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a:solidFill>
                  <a:srgbClr val="000000"/>
                </a:solidFill>
                <a:latin typeface="+mj-ea"/>
                <a:ea typeface="+mj-ea"/>
                <a:cs typeface="HG丸ｺﾞｼｯｸM-PRO"/>
              </a:rPr>
              <a:t>専門医</a:t>
            </a:r>
          </a:p>
        </p:txBody>
      </p:sp>
      <p:sp>
        <p:nvSpPr>
          <p:cNvPr id="27" name="Text Box 125"/>
          <p:cNvSpPr txBox="1">
            <a:spLocks noChangeArrowheads="1"/>
          </p:cNvSpPr>
          <p:nvPr/>
        </p:nvSpPr>
        <p:spPr bwMode="auto">
          <a:xfrm>
            <a:off x="2233613" y="2771775"/>
            <a:ext cx="574675"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a:solidFill>
                  <a:srgbClr val="000000"/>
                </a:solidFill>
                <a:latin typeface="+mj-ea"/>
                <a:ea typeface="+mj-ea"/>
                <a:cs typeface="HG丸ｺﾞｼｯｸM-PRO"/>
              </a:rPr>
              <a:t>栄養士</a:t>
            </a:r>
          </a:p>
        </p:txBody>
      </p:sp>
      <p:sp>
        <p:nvSpPr>
          <p:cNvPr id="28" name="Rectangle 126"/>
          <p:cNvSpPr>
            <a:spLocks noChangeArrowheads="1"/>
          </p:cNvSpPr>
          <p:nvPr/>
        </p:nvSpPr>
        <p:spPr bwMode="auto">
          <a:xfrm>
            <a:off x="619125" y="3567113"/>
            <a:ext cx="2351088" cy="479425"/>
          </a:xfrm>
          <a:prstGeom prst="rect">
            <a:avLst/>
          </a:prstGeom>
          <a:solidFill>
            <a:srgbClr val="FFFFFF"/>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29" name="Text Box 127"/>
          <p:cNvSpPr txBox="1">
            <a:spLocks noChangeArrowheads="1"/>
          </p:cNvSpPr>
          <p:nvPr/>
        </p:nvSpPr>
        <p:spPr bwMode="auto">
          <a:xfrm>
            <a:off x="1035050" y="3594100"/>
            <a:ext cx="1585913" cy="466725"/>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a:solidFill>
                  <a:srgbClr val="000000"/>
                </a:solidFill>
                <a:latin typeface="+mj-ea"/>
                <a:ea typeface="+mj-ea"/>
                <a:cs typeface="HG丸ｺﾞｼｯｸM-PRO"/>
              </a:rPr>
              <a:t>総合的なメタボリック</a:t>
            </a:r>
            <a:endParaRPr lang="en-US" altLang="ja-JP" sz="1400" b="1" dirty="0">
              <a:solidFill>
                <a:srgbClr val="000000"/>
              </a:solidFill>
              <a:latin typeface="+mj-ea"/>
              <a:ea typeface="+mj-ea"/>
              <a:cs typeface="HG丸ｺﾞｼｯｸM-PRO"/>
            </a:endParaRPr>
          </a:p>
          <a:p>
            <a:pPr algn="ctr" fontAlgn="auto">
              <a:spcBef>
                <a:spcPts val="0"/>
              </a:spcBef>
              <a:spcAft>
                <a:spcPts val="0"/>
              </a:spcAft>
              <a:defRPr sz="1000"/>
            </a:pPr>
            <a:r>
              <a:rPr lang="ja-JP" altLang="en-US" sz="1400" b="1" dirty="0">
                <a:solidFill>
                  <a:srgbClr val="000000"/>
                </a:solidFill>
                <a:latin typeface="+mj-ea"/>
                <a:ea typeface="+mj-ea"/>
                <a:cs typeface="HG丸ｺﾞｼｯｸM-PRO"/>
              </a:rPr>
              <a:t>シンドローム対策</a:t>
            </a:r>
          </a:p>
        </p:txBody>
      </p:sp>
      <p:sp>
        <p:nvSpPr>
          <p:cNvPr id="30" name="Text Box 128"/>
          <p:cNvSpPr txBox="1">
            <a:spLocks noChangeArrowheads="1"/>
          </p:cNvSpPr>
          <p:nvPr/>
        </p:nvSpPr>
        <p:spPr bwMode="auto">
          <a:xfrm>
            <a:off x="638175" y="4508500"/>
            <a:ext cx="1806575" cy="22066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・市民への啓蒙</a:t>
            </a:r>
            <a:r>
              <a:rPr lang="ja-JP" altLang="en-US" sz="1200" b="1" dirty="0" smtClean="0">
                <a:solidFill>
                  <a:srgbClr val="000000"/>
                </a:solidFill>
                <a:latin typeface="+mj-ea"/>
                <a:ea typeface="+mj-ea"/>
                <a:cs typeface="HG丸ｺﾞｼｯｸM-PRO"/>
              </a:rPr>
              <a:t>（健康</a:t>
            </a:r>
            <a:r>
              <a:rPr lang="ja-JP" altLang="en-US" sz="1200" b="1" dirty="0">
                <a:solidFill>
                  <a:srgbClr val="000000"/>
                </a:solidFill>
                <a:latin typeface="+mj-ea"/>
                <a:ea typeface="+mj-ea"/>
                <a:cs typeface="HG丸ｺﾞｼｯｸM-PRO"/>
              </a:rPr>
              <a:t>教室）</a:t>
            </a:r>
          </a:p>
        </p:txBody>
      </p:sp>
      <p:sp>
        <p:nvSpPr>
          <p:cNvPr id="31" name="Text Box 129"/>
          <p:cNvSpPr txBox="1">
            <a:spLocks noChangeArrowheads="1"/>
          </p:cNvSpPr>
          <p:nvPr/>
        </p:nvSpPr>
        <p:spPr bwMode="auto">
          <a:xfrm>
            <a:off x="638175" y="4732338"/>
            <a:ext cx="2439988" cy="406400"/>
          </a:xfrm>
          <a:prstGeom prst="rect">
            <a:avLst/>
          </a:prstGeom>
          <a:noFill/>
          <a:ln w="9525">
            <a:noFill/>
            <a:miter lim="800000"/>
            <a:headEnd/>
            <a:tailEnd/>
          </a:ln>
        </p:spPr>
        <p:txBody>
          <a:bodyPr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・保健所・かかりつけ医と連携した保健指導等</a:t>
            </a:r>
          </a:p>
        </p:txBody>
      </p:sp>
      <p:sp>
        <p:nvSpPr>
          <p:cNvPr id="32" name="Text Box 130"/>
          <p:cNvSpPr txBox="1">
            <a:spLocks noChangeArrowheads="1"/>
          </p:cNvSpPr>
          <p:nvPr/>
        </p:nvSpPr>
        <p:spPr bwMode="auto">
          <a:xfrm>
            <a:off x="638175" y="5103813"/>
            <a:ext cx="2332038" cy="404812"/>
          </a:xfrm>
          <a:prstGeom prst="rect">
            <a:avLst/>
          </a:prstGeom>
          <a:noFill/>
          <a:ln w="9525">
            <a:noFill/>
            <a:miter lim="800000"/>
            <a:headEnd/>
            <a:tailEnd/>
          </a:ln>
        </p:spPr>
        <p:txBody>
          <a:bodyPr lIns="18288" tIns="18288" rIns="0"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・医師・栄養士・看護師による</a:t>
            </a:r>
            <a:r>
              <a:rPr lang="ja-JP" altLang="en-US" sz="1200" b="1" dirty="0" smtClean="0">
                <a:solidFill>
                  <a:srgbClr val="000000"/>
                </a:solidFill>
                <a:latin typeface="+mj-ea"/>
                <a:ea typeface="+mj-ea"/>
                <a:cs typeface="HG丸ｺﾞｼｯｸM-PRO"/>
              </a:rPr>
              <a:t>メタボリック支援外来</a:t>
            </a:r>
            <a:endParaRPr lang="ja-JP" altLang="en-US" sz="1200" b="1" dirty="0">
              <a:solidFill>
                <a:srgbClr val="000000"/>
              </a:solidFill>
              <a:latin typeface="+mj-ea"/>
              <a:ea typeface="+mj-ea"/>
              <a:cs typeface="HG丸ｺﾞｼｯｸM-PRO"/>
            </a:endParaRPr>
          </a:p>
        </p:txBody>
      </p:sp>
      <p:sp>
        <p:nvSpPr>
          <p:cNvPr id="34" name="AutoShape 132"/>
          <p:cNvSpPr>
            <a:spLocks noChangeArrowheads="1"/>
          </p:cNvSpPr>
          <p:nvPr/>
        </p:nvSpPr>
        <p:spPr bwMode="auto">
          <a:xfrm>
            <a:off x="1393825" y="4071938"/>
            <a:ext cx="673100"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35" name="AutoShape 133"/>
          <p:cNvSpPr>
            <a:spLocks noChangeArrowheads="1"/>
          </p:cNvSpPr>
          <p:nvPr/>
        </p:nvSpPr>
        <p:spPr bwMode="auto">
          <a:xfrm rot="20110653">
            <a:off x="798513" y="3124200"/>
            <a:ext cx="493712"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36" name="AutoShape 134"/>
          <p:cNvSpPr>
            <a:spLocks noChangeArrowheads="1"/>
          </p:cNvSpPr>
          <p:nvPr/>
        </p:nvSpPr>
        <p:spPr bwMode="auto">
          <a:xfrm rot="1489347" flipH="1">
            <a:off x="2155825" y="3124200"/>
            <a:ext cx="493713"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pic>
        <p:nvPicPr>
          <p:cNvPr id="20507" name="Picture 135"/>
          <p:cNvPicPr>
            <a:picLocks noChangeAspect="1" noChangeArrowheads="1"/>
          </p:cNvPicPr>
          <p:nvPr/>
        </p:nvPicPr>
        <p:blipFill>
          <a:blip r:embed="rId3"/>
          <a:srcRect/>
          <a:stretch>
            <a:fillRect/>
          </a:stretch>
        </p:blipFill>
        <p:spPr bwMode="auto">
          <a:xfrm>
            <a:off x="1465263" y="2201863"/>
            <a:ext cx="531812" cy="576262"/>
          </a:xfrm>
          <a:prstGeom prst="rect">
            <a:avLst/>
          </a:prstGeom>
          <a:noFill/>
          <a:ln w="9525">
            <a:noFill/>
            <a:miter lim="800000"/>
            <a:headEnd/>
            <a:tailEnd/>
          </a:ln>
        </p:spPr>
      </p:pic>
      <p:sp>
        <p:nvSpPr>
          <p:cNvPr id="38" name="Text Box 136"/>
          <p:cNvSpPr txBox="1">
            <a:spLocks noChangeArrowheads="1"/>
          </p:cNvSpPr>
          <p:nvPr/>
        </p:nvSpPr>
        <p:spPr bwMode="auto">
          <a:xfrm>
            <a:off x="1484313" y="3009900"/>
            <a:ext cx="574675"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a:solidFill>
                  <a:srgbClr val="000000"/>
                </a:solidFill>
                <a:latin typeface="+mj-ea"/>
                <a:ea typeface="+mj-ea"/>
                <a:cs typeface="HG丸ｺﾞｼｯｸM-PRO"/>
              </a:rPr>
              <a:t>看護師</a:t>
            </a:r>
          </a:p>
        </p:txBody>
      </p:sp>
      <p:pic>
        <p:nvPicPr>
          <p:cNvPr id="20509" name="Picture 138"/>
          <p:cNvPicPr>
            <a:picLocks noChangeAspect="1" noChangeArrowheads="1"/>
          </p:cNvPicPr>
          <p:nvPr/>
        </p:nvPicPr>
        <p:blipFill>
          <a:blip r:embed="rId4"/>
          <a:srcRect/>
          <a:stretch>
            <a:fillRect/>
          </a:stretch>
        </p:blipFill>
        <p:spPr bwMode="auto">
          <a:xfrm>
            <a:off x="760413" y="2195513"/>
            <a:ext cx="525462" cy="595312"/>
          </a:xfrm>
          <a:prstGeom prst="rect">
            <a:avLst/>
          </a:prstGeom>
          <a:noFill/>
          <a:ln w="9525">
            <a:noFill/>
            <a:miter lim="800000"/>
            <a:headEnd/>
            <a:tailEnd/>
          </a:ln>
        </p:spPr>
      </p:pic>
      <p:pic>
        <p:nvPicPr>
          <p:cNvPr id="20510" name="Picture 139"/>
          <p:cNvPicPr>
            <a:picLocks noChangeAspect="1" noChangeArrowheads="1"/>
          </p:cNvPicPr>
          <p:nvPr/>
        </p:nvPicPr>
        <p:blipFill>
          <a:blip r:embed="rId5"/>
          <a:srcRect/>
          <a:stretch>
            <a:fillRect/>
          </a:stretch>
        </p:blipFill>
        <p:spPr bwMode="auto">
          <a:xfrm>
            <a:off x="2143125" y="2201863"/>
            <a:ext cx="584200" cy="588962"/>
          </a:xfrm>
          <a:prstGeom prst="rect">
            <a:avLst/>
          </a:prstGeom>
          <a:noFill/>
          <a:ln w="9525">
            <a:noFill/>
            <a:miter lim="800000"/>
            <a:headEnd/>
            <a:tailEnd/>
          </a:ln>
        </p:spPr>
      </p:pic>
      <p:sp>
        <p:nvSpPr>
          <p:cNvPr id="41" name="Text Box 140"/>
          <p:cNvSpPr txBox="1">
            <a:spLocks noChangeArrowheads="1"/>
          </p:cNvSpPr>
          <p:nvPr/>
        </p:nvSpPr>
        <p:spPr bwMode="auto">
          <a:xfrm>
            <a:off x="1484313" y="2778125"/>
            <a:ext cx="574675"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a:solidFill>
                  <a:srgbClr val="000000"/>
                </a:solidFill>
                <a:latin typeface="+mj-ea"/>
                <a:ea typeface="+mj-ea"/>
                <a:cs typeface="HG丸ｺﾞｼｯｸM-PRO"/>
              </a:rPr>
              <a:t>保健師</a:t>
            </a:r>
          </a:p>
        </p:txBody>
      </p:sp>
      <p:sp>
        <p:nvSpPr>
          <p:cNvPr id="42" name="AutoShape 142"/>
          <p:cNvSpPr>
            <a:spLocks noChangeArrowheads="1"/>
          </p:cNvSpPr>
          <p:nvPr/>
        </p:nvSpPr>
        <p:spPr bwMode="auto">
          <a:xfrm>
            <a:off x="1400175" y="3252788"/>
            <a:ext cx="673100" cy="261937"/>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43" name="Text Box 143"/>
          <p:cNvSpPr txBox="1">
            <a:spLocks noChangeArrowheads="1"/>
          </p:cNvSpPr>
          <p:nvPr/>
        </p:nvSpPr>
        <p:spPr bwMode="auto">
          <a:xfrm>
            <a:off x="638175" y="5484813"/>
            <a:ext cx="2332038" cy="404812"/>
          </a:xfrm>
          <a:prstGeom prst="rect">
            <a:avLst/>
          </a:prstGeom>
          <a:noFill/>
          <a:ln w="9525">
            <a:noFill/>
            <a:miter lim="800000"/>
            <a:headEnd/>
            <a:tailEnd/>
          </a:ln>
        </p:spPr>
        <p:txBody>
          <a:bodyPr lIns="18288" tIns="18288" rIns="0"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・内分泌・循環器・呼吸器・腎臓専門医等</a:t>
            </a:r>
            <a:r>
              <a:rPr lang="ja-JP" altLang="en-US" sz="1200" b="1" dirty="0" smtClean="0">
                <a:solidFill>
                  <a:srgbClr val="000000"/>
                </a:solidFill>
                <a:latin typeface="+mj-ea"/>
                <a:ea typeface="+mj-ea"/>
                <a:cs typeface="HG丸ｺﾞｼｯｸM-PRO"/>
              </a:rPr>
              <a:t>による</a:t>
            </a:r>
            <a:r>
              <a:rPr lang="ja-JP" altLang="en-US" sz="1200" b="1" dirty="0">
                <a:solidFill>
                  <a:srgbClr val="000000"/>
                </a:solidFill>
                <a:latin typeface="+mj-ea"/>
                <a:ea typeface="+mj-ea"/>
                <a:cs typeface="HG丸ｺﾞｼｯｸM-PRO"/>
              </a:rPr>
              <a:t>総合的な診断・治療</a:t>
            </a:r>
          </a:p>
        </p:txBody>
      </p:sp>
      <p:sp>
        <p:nvSpPr>
          <p:cNvPr id="44" name="Text Box 144"/>
          <p:cNvSpPr txBox="1">
            <a:spLocks noChangeArrowheads="1"/>
          </p:cNvSpPr>
          <p:nvPr/>
        </p:nvSpPr>
        <p:spPr bwMode="auto">
          <a:xfrm>
            <a:off x="6156325" y="2759075"/>
            <a:ext cx="935038"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smtClean="0">
                <a:solidFill>
                  <a:srgbClr val="000000"/>
                </a:solidFill>
                <a:latin typeface="+mj-ea"/>
                <a:ea typeface="+mj-ea"/>
                <a:cs typeface="HG丸ｺﾞｼｯｸM-PRO"/>
              </a:rPr>
              <a:t>神経内科医</a:t>
            </a:r>
            <a:endParaRPr lang="ja-JP" altLang="en-US" sz="1400" b="1" dirty="0">
              <a:solidFill>
                <a:srgbClr val="000000"/>
              </a:solidFill>
              <a:latin typeface="+mj-ea"/>
              <a:ea typeface="+mj-ea"/>
              <a:cs typeface="HG丸ｺﾞｼｯｸM-PRO"/>
            </a:endParaRPr>
          </a:p>
        </p:txBody>
      </p:sp>
      <p:sp>
        <p:nvSpPr>
          <p:cNvPr id="45" name="Rectangle 146"/>
          <p:cNvSpPr>
            <a:spLocks noChangeArrowheads="1"/>
          </p:cNvSpPr>
          <p:nvPr/>
        </p:nvSpPr>
        <p:spPr bwMode="auto">
          <a:xfrm>
            <a:off x="6178550" y="3540125"/>
            <a:ext cx="2395538" cy="487363"/>
          </a:xfrm>
          <a:prstGeom prst="rect">
            <a:avLst/>
          </a:prstGeom>
          <a:solidFill>
            <a:srgbClr val="FFFFFF"/>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46" name="Text Box 147"/>
          <p:cNvSpPr txBox="1">
            <a:spLocks noChangeArrowheads="1"/>
          </p:cNvSpPr>
          <p:nvPr/>
        </p:nvSpPr>
        <p:spPr bwMode="auto">
          <a:xfrm>
            <a:off x="6207125" y="3527425"/>
            <a:ext cx="2436813" cy="468313"/>
          </a:xfrm>
          <a:prstGeom prst="rect">
            <a:avLst/>
          </a:prstGeom>
          <a:noFill/>
          <a:ln w="9525">
            <a:noFill/>
            <a:miter lim="800000"/>
            <a:headEnd/>
            <a:tailEnd/>
          </a:ln>
        </p:spPr>
        <p:txBody>
          <a:bodyPr lIns="18288" tIns="18288" rIns="0"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400" b="1" dirty="0">
                <a:solidFill>
                  <a:srgbClr val="000000"/>
                </a:solidFill>
                <a:latin typeface="+mj-ea"/>
                <a:ea typeface="+mj-ea"/>
                <a:cs typeface="HG丸ｺﾞｼｯｸM-PRO"/>
              </a:rPr>
              <a:t>総合的・連続性の</a:t>
            </a:r>
            <a:r>
              <a:rPr lang="ja-JP" altLang="en-US" sz="1400" b="1" dirty="0" smtClean="0">
                <a:solidFill>
                  <a:srgbClr val="000000"/>
                </a:solidFill>
                <a:latin typeface="+mj-ea"/>
                <a:ea typeface="+mj-ea"/>
                <a:cs typeface="HG丸ｺﾞｼｯｸM-PRO"/>
              </a:rPr>
              <a:t>ある神経</a:t>
            </a:r>
            <a:endParaRPr lang="en-US" altLang="ja-JP" sz="1400" b="1" dirty="0" smtClean="0">
              <a:solidFill>
                <a:srgbClr val="000000"/>
              </a:solidFill>
              <a:latin typeface="+mj-ea"/>
              <a:ea typeface="+mj-ea"/>
              <a:cs typeface="HG丸ｺﾞｼｯｸM-PRO"/>
            </a:endParaRPr>
          </a:p>
          <a:p>
            <a:pPr fontAlgn="auto">
              <a:spcBef>
                <a:spcPts val="0"/>
              </a:spcBef>
              <a:spcAft>
                <a:spcPts val="0"/>
              </a:spcAft>
              <a:defRPr sz="1000"/>
            </a:pPr>
            <a:r>
              <a:rPr lang="ja-JP" altLang="en-US" sz="1400" b="1" dirty="0" smtClean="0">
                <a:solidFill>
                  <a:srgbClr val="000000"/>
                </a:solidFill>
                <a:latin typeface="+mj-ea"/>
                <a:ea typeface="+mj-ea"/>
                <a:cs typeface="HG丸ｺﾞｼｯｸM-PRO"/>
              </a:rPr>
              <a:t>疾患の</a:t>
            </a:r>
            <a:r>
              <a:rPr lang="ja-JP" altLang="en-US" sz="1400" b="1" dirty="0">
                <a:solidFill>
                  <a:srgbClr val="000000"/>
                </a:solidFill>
                <a:latin typeface="+mj-ea"/>
                <a:ea typeface="+mj-ea"/>
                <a:cs typeface="HG丸ｺﾞｼｯｸM-PRO"/>
              </a:rPr>
              <a:t>診断と治療</a:t>
            </a:r>
          </a:p>
        </p:txBody>
      </p:sp>
      <p:sp>
        <p:nvSpPr>
          <p:cNvPr id="48" name="AutoShape 152"/>
          <p:cNvSpPr>
            <a:spLocks noChangeArrowheads="1"/>
          </p:cNvSpPr>
          <p:nvPr/>
        </p:nvSpPr>
        <p:spPr bwMode="auto">
          <a:xfrm>
            <a:off x="6992938" y="4052888"/>
            <a:ext cx="677862"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49" name="AutoShape 153"/>
          <p:cNvSpPr>
            <a:spLocks noChangeArrowheads="1"/>
          </p:cNvSpPr>
          <p:nvPr/>
        </p:nvSpPr>
        <p:spPr bwMode="auto">
          <a:xfrm rot="20110653">
            <a:off x="6627813" y="3067050"/>
            <a:ext cx="485775"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50" name="AutoShape 154"/>
          <p:cNvSpPr>
            <a:spLocks noChangeArrowheads="1"/>
          </p:cNvSpPr>
          <p:nvPr/>
        </p:nvSpPr>
        <p:spPr bwMode="auto">
          <a:xfrm rot="1489347" flipH="1">
            <a:off x="7675563" y="3122613"/>
            <a:ext cx="485775" cy="358775"/>
          </a:xfrm>
          <a:prstGeom prst="downArrow">
            <a:avLst>
              <a:gd name="adj1" fmla="val 47167"/>
              <a:gd name="adj2" fmla="val 36843"/>
            </a:avLst>
          </a:prstGeom>
          <a:solidFill>
            <a:srgbClr val="FFFF66"/>
          </a:solidFill>
          <a:ln w="9525">
            <a:solidFill>
              <a:srgbClr val="000000"/>
            </a:solidFill>
            <a:miter lim="800000"/>
            <a:headEnd/>
            <a:tailEnd/>
          </a:ln>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b="1">
              <a:latin typeface="+mj-ea"/>
              <a:ea typeface="+mj-ea"/>
            </a:endParaRPr>
          </a:p>
        </p:txBody>
      </p:sp>
      <p:sp>
        <p:nvSpPr>
          <p:cNvPr id="54" name="Text Box 164"/>
          <p:cNvSpPr txBox="1">
            <a:spLocks noChangeArrowheads="1"/>
          </p:cNvSpPr>
          <p:nvPr/>
        </p:nvSpPr>
        <p:spPr bwMode="auto">
          <a:xfrm>
            <a:off x="7389813" y="2752725"/>
            <a:ext cx="1114425" cy="252413"/>
          </a:xfrm>
          <a:prstGeom prst="rect">
            <a:avLst/>
          </a:prstGeom>
          <a:noFill/>
          <a:ln w="9525">
            <a:noFill/>
            <a:miter lim="800000"/>
            <a:headEnd/>
            <a:tailEnd/>
          </a:ln>
        </p:spPr>
        <p:txBody>
          <a:bodyPr wrap="none"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1400" b="1" dirty="0" smtClean="0">
                <a:solidFill>
                  <a:srgbClr val="000000"/>
                </a:solidFill>
                <a:latin typeface="+mj-ea"/>
                <a:ea typeface="+mj-ea"/>
                <a:cs typeface="HG丸ｺﾞｼｯｸM-PRO"/>
              </a:rPr>
              <a:t>脳神経外科医</a:t>
            </a:r>
            <a:endParaRPr lang="ja-JP" altLang="en-US" sz="1400" b="1" dirty="0">
              <a:solidFill>
                <a:srgbClr val="000000"/>
              </a:solidFill>
              <a:latin typeface="+mj-ea"/>
              <a:ea typeface="+mj-ea"/>
              <a:cs typeface="HG丸ｺﾞｼｯｸM-PRO"/>
            </a:endParaRPr>
          </a:p>
        </p:txBody>
      </p:sp>
      <p:pic>
        <p:nvPicPr>
          <p:cNvPr id="20521" name="Picture 166"/>
          <p:cNvPicPr>
            <a:picLocks noChangeAspect="1" noChangeArrowheads="1"/>
          </p:cNvPicPr>
          <p:nvPr/>
        </p:nvPicPr>
        <p:blipFill>
          <a:blip r:embed="rId6"/>
          <a:srcRect/>
          <a:stretch>
            <a:fillRect/>
          </a:stretch>
        </p:blipFill>
        <p:spPr bwMode="auto">
          <a:xfrm>
            <a:off x="6389688" y="2128838"/>
            <a:ext cx="550862" cy="623887"/>
          </a:xfrm>
          <a:prstGeom prst="rect">
            <a:avLst/>
          </a:prstGeom>
          <a:noFill/>
          <a:ln w="9525">
            <a:noFill/>
            <a:miter lim="800000"/>
            <a:headEnd/>
            <a:tailEnd/>
          </a:ln>
        </p:spPr>
      </p:pic>
      <p:pic>
        <p:nvPicPr>
          <p:cNvPr id="20522" name="Picture 168"/>
          <p:cNvPicPr>
            <a:picLocks noChangeAspect="1" noChangeArrowheads="1"/>
          </p:cNvPicPr>
          <p:nvPr/>
        </p:nvPicPr>
        <p:blipFill>
          <a:blip r:embed="rId7"/>
          <a:srcRect/>
          <a:stretch>
            <a:fillRect/>
          </a:stretch>
        </p:blipFill>
        <p:spPr bwMode="auto">
          <a:xfrm>
            <a:off x="7670800" y="2171700"/>
            <a:ext cx="536575" cy="600075"/>
          </a:xfrm>
          <a:prstGeom prst="rect">
            <a:avLst/>
          </a:prstGeom>
          <a:noFill/>
          <a:ln w="9525">
            <a:noFill/>
            <a:miter lim="800000"/>
            <a:headEnd/>
            <a:tailEnd/>
          </a:ln>
        </p:spPr>
      </p:pic>
      <p:sp>
        <p:nvSpPr>
          <p:cNvPr id="58" name="Text Box 169"/>
          <p:cNvSpPr txBox="1">
            <a:spLocks noChangeArrowheads="1"/>
          </p:cNvSpPr>
          <p:nvPr/>
        </p:nvSpPr>
        <p:spPr bwMode="auto">
          <a:xfrm>
            <a:off x="6178550" y="4494213"/>
            <a:ext cx="1781175" cy="220662"/>
          </a:xfrm>
          <a:prstGeom prst="rect">
            <a:avLst/>
          </a:prstGeom>
          <a:noFill/>
          <a:ln w="9525">
            <a:noFill/>
            <a:miter lim="800000"/>
            <a:headEnd/>
            <a:tailEnd/>
          </a:ln>
        </p:spPr>
        <p:txBody>
          <a:bodyPr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・専門外来の開設</a:t>
            </a:r>
          </a:p>
        </p:txBody>
      </p:sp>
      <p:sp>
        <p:nvSpPr>
          <p:cNvPr id="59" name="Text Box 170"/>
          <p:cNvSpPr txBox="1">
            <a:spLocks noChangeArrowheads="1"/>
          </p:cNvSpPr>
          <p:nvPr/>
        </p:nvSpPr>
        <p:spPr bwMode="auto">
          <a:xfrm>
            <a:off x="6178550" y="4802188"/>
            <a:ext cx="2644775" cy="406400"/>
          </a:xfrm>
          <a:prstGeom prst="rect">
            <a:avLst/>
          </a:prstGeom>
          <a:noFill/>
          <a:ln w="9525">
            <a:noFill/>
            <a:miter lim="800000"/>
            <a:headEnd/>
            <a:tailEnd/>
          </a:ln>
        </p:spPr>
        <p:txBody>
          <a:bodyPr lIns="18288" tIns="18288" rIns="18288"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・高度先進医療技術を用いた</a:t>
            </a:r>
            <a:r>
              <a:rPr lang="ja-JP" altLang="en-US" sz="1200" b="1" dirty="0" smtClean="0">
                <a:solidFill>
                  <a:srgbClr val="000000"/>
                </a:solidFill>
                <a:latin typeface="+mj-ea"/>
                <a:ea typeface="+mj-ea"/>
                <a:cs typeface="HG丸ｺﾞｼｯｸM-PRO"/>
              </a:rPr>
              <a:t>診断</a:t>
            </a:r>
            <a:endParaRPr lang="en-US" altLang="ja-JP" sz="1200" b="1" dirty="0" smtClean="0">
              <a:solidFill>
                <a:srgbClr val="000000"/>
              </a:solidFill>
              <a:latin typeface="+mj-ea"/>
              <a:ea typeface="+mj-ea"/>
              <a:cs typeface="HG丸ｺﾞｼｯｸM-PRO"/>
            </a:endParaRPr>
          </a:p>
          <a:p>
            <a:pPr fontAlgn="auto">
              <a:spcBef>
                <a:spcPts val="0"/>
              </a:spcBef>
              <a:spcAft>
                <a:spcPts val="0"/>
              </a:spcAft>
              <a:defRPr sz="1000"/>
            </a:pPr>
            <a:r>
              <a:rPr lang="ja-JP" altLang="en-US" sz="1200" b="1" dirty="0" smtClean="0">
                <a:solidFill>
                  <a:srgbClr val="000000"/>
                </a:solidFill>
                <a:latin typeface="+mj-ea"/>
                <a:ea typeface="+mj-ea"/>
                <a:cs typeface="HG丸ｺﾞｼｯｸM-PRO"/>
              </a:rPr>
              <a:t>・</a:t>
            </a:r>
            <a:r>
              <a:rPr lang="ja-JP" altLang="en-US" sz="1200" b="1" dirty="0">
                <a:solidFill>
                  <a:srgbClr val="000000"/>
                </a:solidFill>
                <a:latin typeface="+mj-ea"/>
                <a:ea typeface="+mj-ea"/>
                <a:cs typeface="HG丸ｺﾞｼｯｸM-PRO"/>
              </a:rPr>
              <a:t>治療</a:t>
            </a:r>
          </a:p>
        </p:txBody>
      </p:sp>
      <p:sp>
        <p:nvSpPr>
          <p:cNvPr id="60" name="Text Box 171"/>
          <p:cNvSpPr txBox="1">
            <a:spLocks noChangeArrowheads="1"/>
          </p:cNvSpPr>
          <p:nvPr/>
        </p:nvSpPr>
        <p:spPr bwMode="auto">
          <a:xfrm>
            <a:off x="6178550" y="5280025"/>
            <a:ext cx="2395538" cy="406400"/>
          </a:xfrm>
          <a:prstGeom prst="rect">
            <a:avLst/>
          </a:prstGeom>
          <a:noFill/>
          <a:ln w="9525">
            <a:noFill/>
            <a:miter lim="800000"/>
            <a:headEnd/>
            <a:tailEnd/>
          </a:ln>
        </p:spPr>
        <p:txBody>
          <a:bodyPr lIns="18288" tIns="18288" rIns="0"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1200" b="1" dirty="0">
                <a:solidFill>
                  <a:srgbClr val="000000"/>
                </a:solidFill>
                <a:latin typeface="+mj-ea"/>
                <a:ea typeface="+mj-ea"/>
                <a:cs typeface="HG丸ｺﾞｼｯｸM-PRO"/>
              </a:rPr>
              <a:t>・予防から重症患者さんへの治療まで</a:t>
            </a:r>
            <a:r>
              <a:rPr lang="ja-JP" altLang="en-US" sz="1200" b="1" dirty="0" smtClean="0">
                <a:solidFill>
                  <a:srgbClr val="000000"/>
                </a:solidFill>
                <a:latin typeface="+mj-ea"/>
                <a:ea typeface="+mj-ea"/>
                <a:cs typeface="HG丸ｺﾞｼｯｸM-PRO"/>
              </a:rPr>
              <a:t>、幅広い</a:t>
            </a:r>
            <a:r>
              <a:rPr lang="ja-JP" altLang="en-US" sz="1200" b="1" dirty="0">
                <a:solidFill>
                  <a:srgbClr val="000000"/>
                </a:solidFill>
                <a:latin typeface="+mj-ea"/>
                <a:ea typeface="+mj-ea"/>
                <a:cs typeface="HG丸ｺﾞｼｯｸM-PRO"/>
              </a:rPr>
              <a:t>対応</a:t>
            </a:r>
          </a:p>
        </p:txBody>
      </p:sp>
      <p:sp>
        <p:nvSpPr>
          <p:cNvPr id="11" name="Text Box 106"/>
          <p:cNvSpPr txBox="1">
            <a:spLocks noChangeArrowheads="1"/>
          </p:cNvSpPr>
          <p:nvPr/>
        </p:nvSpPr>
        <p:spPr bwMode="auto">
          <a:xfrm>
            <a:off x="3284538" y="1341438"/>
            <a:ext cx="2606675" cy="793750"/>
          </a:xfrm>
          <a:prstGeom prst="rect">
            <a:avLst/>
          </a:prstGeom>
          <a:noFill/>
          <a:ln w="9525">
            <a:noFill/>
            <a:miter lim="800000"/>
            <a:headEnd/>
            <a:tailEnd/>
          </a:ln>
        </p:spPr>
        <p:txBody>
          <a:bodyPr lIns="27432" tIns="27432" rIns="27432" bIns="27432"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2400" b="1" dirty="0">
                <a:solidFill>
                  <a:srgbClr val="000000"/>
                </a:solidFill>
                <a:latin typeface="+mj-ea"/>
                <a:ea typeface="+mj-ea"/>
                <a:cs typeface="HG丸ｺﾞｼｯｸM-PRO"/>
              </a:rPr>
              <a:t>呼吸器・</a:t>
            </a:r>
            <a:r>
              <a:rPr lang="ja-JP" altLang="en-US" sz="2400" b="1" dirty="0" smtClean="0">
                <a:solidFill>
                  <a:srgbClr val="000000"/>
                </a:solidFill>
                <a:latin typeface="+mj-ea"/>
                <a:ea typeface="+mj-ea"/>
                <a:cs typeface="HG丸ｺﾞｼｯｸM-PRO"/>
              </a:rPr>
              <a:t>睡眠</a:t>
            </a:r>
            <a:endParaRPr lang="en-US" altLang="ja-JP" sz="2400" b="1" dirty="0" smtClean="0">
              <a:solidFill>
                <a:srgbClr val="000000"/>
              </a:solidFill>
              <a:latin typeface="+mj-ea"/>
              <a:ea typeface="+mj-ea"/>
              <a:cs typeface="HG丸ｺﾞｼｯｸM-PRO"/>
            </a:endParaRPr>
          </a:p>
          <a:p>
            <a:pPr algn="ctr" fontAlgn="auto">
              <a:spcBef>
                <a:spcPts val="0"/>
              </a:spcBef>
              <a:spcAft>
                <a:spcPts val="0"/>
              </a:spcAft>
              <a:defRPr sz="1000"/>
            </a:pPr>
            <a:r>
              <a:rPr lang="ja-JP" altLang="en-US" sz="2400" b="1" dirty="0" smtClean="0">
                <a:solidFill>
                  <a:srgbClr val="000000"/>
                </a:solidFill>
                <a:latin typeface="+mj-ea"/>
                <a:ea typeface="+mj-ea"/>
                <a:cs typeface="HG丸ｺﾞｼｯｸM-PRO"/>
              </a:rPr>
              <a:t>センター</a:t>
            </a:r>
            <a:endParaRPr lang="ja-JP" altLang="en-US" sz="2400" b="1" dirty="0">
              <a:solidFill>
                <a:srgbClr val="000000"/>
              </a:solidFill>
              <a:latin typeface="+mj-ea"/>
              <a:ea typeface="+mj-ea"/>
              <a:cs typeface="HG丸ｺﾞｼｯｸM-PRO"/>
            </a:endParaRPr>
          </a:p>
        </p:txBody>
      </p:sp>
      <p:sp>
        <p:nvSpPr>
          <p:cNvPr id="8" name="Text Box 30"/>
          <p:cNvSpPr txBox="1">
            <a:spLocks noChangeArrowheads="1"/>
          </p:cNvSpPr>
          <p:nvPr/>
        </p:nvSpPr>
        <p:spPr bwMode="auto">
          <a:xfrm>
            <a:off x="465138" y="1341438"/>
            <a:ext cx="2779712" cy="793750"/>
          </a:xfrm>
          <a:prstGeom prst="rect">
            <a:avLst/>
          </a:prstGeom>
          <a:noFill/>
          <a:ln w="9525">
            <a:noFill/>
            <a:miter lim="800000"/>
            <a:headEnd/>
            <a:tailEnd/>
          </a:ln>
        </p:spPr>
        <p:txBody>
          <a:bodyPr lIns="27432" tIns="27432" rIns="27432" bIns="27432"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sz="1000"/>
            </a:pPr>
            <a:r>
              <a:rPr lang="ja-JP" altLang="en-US" sz="2400" b="1" dirty="0" smtClean="0">
                <a:solidFill>
                  <a:srgbClr val="000000"/>
                </a:solidFill>
                <a:latin typeface="+mj-ea"/>
                <a:ea typeface="+mj-ea"/>
                <a:cs typeface="HG丸ｺﾞｼｯｸM-PRO"/>
              </a:rPr>
              <a:t>ﾒﾀﾎﾞﾘｯｸｼﾝﾄﾞﾛｰﾑ</a:t>
            </a:r>
            <a:endParaRPr lang="en-US" altLang="ja-JP" sz="2400" b="1" dirty="0" smtClean="0">
              <a:solidFill>
                <a:srgbClr val="000000"/>
              </a:solidFill>
              <a:latin typeface="+mj-ea"/>
              <a:ea typeface="+mj-ea"/>
              <a:cs typeface="HG丸ｺﾞｼｯｸM-PRO"/>
            </a:endParaRPr>
          </a:p>
          <a:p>
            <a:pPr algn="ctr" fontAlgn="auto">
              <a:spcBef>
                <a:spcPts val="0"/>
              </a:spcBef>
              <a:spcAft>
                <a:spcPts val="0"/>
              </a:spcAft>
              <a:defRPr sz="1000"/>
            </a:pPr>
            <a:r>
              <a:rPr lang="ja-JP" altLang="en-US" sz="2400" b="1" dirty="0" smtClean="0">
                <a:solidFill>
                  <a:srgbClr val="000000"/>
                </a:solidFill>
                <a:latin typeface="+mj-ea"/>
                <a:ea typeface="+mj-ea"/>
                <a:cs typeface="HG丸ｺﾞｼｯｸM-PRO"/>
              </a:rPr>
              <a:t>センター</a:t>
            </a:r>
            <a:endParaRPr lang="ja-JP" altLang="en-US" sz="2400" b="1" dirty="0">
              <a:solidFill>
                <a:srgbClr val="000000"/>
              </a:solidFill>
              <a:latin typeface="+mj-ea"/>
              <a:ea typeface="+mj-ea"/>
              <a:cs typeface="HG丸ｺﾞｼｯｸM-PRO"/>
            </a:endParaRPr>
          </a:p>
        </p:txBody>
      </p:sp>
      <p:sp>
        <p:nvSpPr>
          <p:cNvPr id="51" name="正方形/長方形 50"/>
          <p:cNvSpPr/>
          <p:nvPr/>
        </p:nvSpPr>
        <p:spPr>
          <a:xfrm>
            <a:off x="3200400" y="6302375"/>
            <a:ext cx="5656263" cy="400050"/>
          </a:xfrm>
          <a:prstGeom prst="rect">
            <a:avLst/>
          </a:prstGeom>
        </p:spPr>
        <p:txBody>
          <a:bodyPr>
            <a:spAutoFit/>
          </a:bodyPr>
          <a:lstStyle/>
          <a:p>
            <a:pPr fontAlgn="auto">
              <a:spcBef>
                <a:spcPts val="0"/>
              </a:spcBef>
              <a:spcAft>
                <a:spcPts val="0"/>
              </a:spcAft>
              <a:defRPr/>
            </a:pPr>
            <a:r>
              <a:rPr lang="en-US" altLang="ja-JP" sz="2000" dirty="0">
                <a:solidFill>
                  <a:srgbClr val="000000"/>
                </a:solidFill>
                <a:latin typeface="+mj-ea"/>
                <a:ea typeface="+mj-ea"/>
              </a:rPr>
              <a:t>(</a:t>
            </a:r>
            <a:r>
              <a:rPr lang="ja-JP" altLang="en-US" sz="2000" dirty="0">
                <a:solidFill>
                  <a:srgbClr val="000000"/>
                </a:solidFill>
                <a:latin typeface="+mj-ea"/>
                <a:ea typeface="+mj-ea"/>
              </a:rPr>
              <a:t>今後も消化器センター・循環器センター開設予定</a:t>
            </a:r>
            <a:r>
              <a:rPr lang="en-US" altLang="ja-JP" sz="2000" dirty="0">
                <a:solidFill>
                  <a:srgbClr val="000000"/>
                </a:solidFill>
                <a:latin typeface="+mj-ea"/>
                <a:ea typeface="+mj-ea"/>
              </a:rPr>
              <a:t>)</a:t>
            </a:r>
            <a:endParaRPr lang="ja-JP" altLang="en-US" sz="2000" dirty="0">
              <a:solidFill>
                <a:srgbClr val="000000"/>
              </a:solidFill>
              <a:latin typeface="+mj-ea"/>
              <a:ea typeface="+mj-ea"/>
            </a:endParaRPr>
          </a:p>
        </p:txBody>
      </p:sp>
      <p:pic>
        <p:nvPicPr>
          <p:cNvPr id="20529" name="Picture 2" descr="中央検査部"/>
          <p:cNvPicPr>
            <a:picLocks noChangeAspect="1" noChangeArrowheads="1"/>
          </p:cNvPicPr>
          <p:nvPr/>
        </p:nvPicPr>
        <p:blipFill>
          <a:blip r:embed="rId8"/>
          <a:srcRect/>
          <a:stretch>
            <a:fillRect/>
          </a:stretch>
        </p:blipFill>
        <p:spPr bwMode="auto">
          <a:xfrm>
            <a:off x="4897438" y="2220913"/>
            <a:ext cx="646112" cy="646112"/>
          </a:xfrm>
          <a:prstGeom prst="rect">
            <a:avLst/>
          </a:prstGeom>
          <a:noFill/>
          <a:ln w="9525">
            <a:noFill/>
            <a:miter lim="800000"/>
            <a:headEnd/>
            <a:tailEnd/>
          </a:ln>
        </p:spPr>
      </p:pic>
      <p:grpSp>
        <p:nvGrpSpPr>
          <p:cNvPr id="56" name="グループ化 55"/>
          <p:cNvGrpSpPr>
            <a:grpSpLocks/>
          </p:cNvGrpSpPr>
          <p:nvPr/>
        </p:nvGrpSpPr>
        <p:grpSpPr bwMode="auto">
          <a:xfrm>
            <a:off x="179388" y="4191000"/>
            <a:ext cx="8785225" cy="1150938"/>
            <a:chOff x="457199" y="5103061"/>
            <a:chExt cx="8398684" cy="1151090"/>
          </a:xfrm>
        </p:grpSpPr>
        <p:sp>
          <p:nvSpPr>
            <p:cNvPr id="53" name="AutoShape 104"/>
            <p:cNvSpPr>
              <a:spLocks noChangeArrowheads="1"/>
            </p:cNvSpPr>
            <p:nvPr/>
          </p:nvSpPr>
          <p:spPr bwMode="auto">
            <a:xfrm flipH="1">
              <a:off x="457199" y="5103061"/>
              <a:ext cx="8398684" cy="1151090"/>
            </a:xfrm>
            <a:prstGeom prst="roundRect">
              <a:avLst>
                <a:gd name="adj" fmla="val 16667"/>
              </a:avLst>
            </a:prstGeom>
            <a:gradFill rotWithShape="0">
              <a:gsLst>
                <a:gs pos="0">
                  <a:schemeClr val="accent3">
                    <a:alpha val="75000"/>
                  </a:schemeClr>
                </a:gs>
                <a:gs pos="50000">
                  <a:srgbClr val="FFFFFF"/>
                </a:gs>
                <a:gs pos="100000">
                  <a:schemeClr val="accent3">
                    <a:alpha val="75000"/>
                  </a:schemeClr>
                </a:gs>
              </a:gsLst>
              <a:lin ang="5400000" scaled="1"/>
            </a:gradFill>
            <a:ln w="9525">
              <a:solidFill>
                <a:srgbClr val="000000"/>
              </a:solidFill>
              <a:round/>
              <a:headEnd/>
              <a:tailEnd/>
            </a:ln>
            <a:effectLst>
              <a:outerShdw blurRad="63500" dist="107763"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52" name="正方形/長方形 51"/>
            <p:cNvSpPr/>
            <p:nvPr/>
          </p:nvSpPr>
          <p:spPr>
            <a:xfrm>
              <a:off x="601375" y="5164982"/>
              <a:ext cx="8254508" cy="954213"/>
            </a:xfrm>
            <a:prstGeom prst="rect">
              <a:avLst/>
            </a:prstGeom>
          </p:spPr>
          <p:txBody>
            <a:bodyPr>
              <a:spAutoFit/>
            </a:bodyPr>
            <a:lstStyle/>
            <a:p>
              <a:pPr fontAlgn="auto">
                <a:spcBef>
                  <a:spcPts val="0"/>
                </a:spcBef>
                <a:spcAft>
                  <a:spcPts val="0"/>
                </a:spcAft>
                <a:defRPr/>
              </a:pPr>
              <a:r>
                <a:rPr lang="ja-JP" altLang="en-US" sz="2800" b="1" dirty="0">
                  <a:latin typeface="+mj-ea"/>
                  <a:ea typeface="+mj-ea"/>
                </a:rPr>
                <a:t>・</a:t>
              </a:r>
              <a:r>
                <a:rPr lang="ja-JP" altLang="ja-JP" sz="2800" b="1" dirty="0">
                  <a:latin typeface="+mj-ea"/>
                  <a:ea typeface="+mj-ea"/>
                </a:rPr>
                <a:t>医師間の連携及び医療スタッフ間の連携を円滑</a:t>
              </a:r>
              <a:r>
                <a:rPr lang="ja-JP" altLang="en-US" sz="2800" b="1" dirty="0">
                  <a:latin typeface="+mj-ea"/>
                  <a:ea typeface="+mj-ea"/>
                </a:rPr>
                <a:t>にする</a:t>
              </a:r>
              <a:endParaRPr lang="en-US" altLang="ja-JP" sz="2800" b="1" dirty="0">
                <a:latin typeface="+mj-ea"/>
                <a:ea typeface="+mj-ea"/>
              </a:endParaRPr>
            </a:p>
            <a:p>
              <a:pPr fontAlgn="auto">
                <a:spcBef>
                  <a:spcPts val="0"/>
                </a:spcBef>
                <a:spcAft>
                  <a:spcPts val="0"/>
                </a:spcAft>
                <a:defRPr/>
              </a:pPr>
              <a:r>
                <a:rPr lang="ja-JP" altLang="en-US" sz="2800" b="1" dirty="0">
                  <a:latin typeface="+mj-ea"/>
                  <a:ea typeface="+mj-ea"/>
                </a:rPr>
                <a:t>・</a:t>
              </a:r>
              <a:r>
                <a:rPr lang="ja-JP" altLang="ja-JP" sz="2800" b="1" dirty="0">
                  <a:latin typeface="+mj-ea"/>
                  <a:ea typeface="+mj-ea"/>
                </a:rPr>
                <a:t>診療科横断的に総合的疾患管理を行う</a:t>
              </a:r>
              <a:endParaRPr lang="ja-JP" altLang="en-US" sz="2800" b="1" dirty="0">
                <a:latin typeface="+mj-ea"/>
                <a:ea typeface="+mj-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normAutofit/>
          </a:bodyPr>
          <a:lstStyle/>
          <a:p>
            <a:pPr algn="ctr" fontAlgn="auto">
              <a:spcAft>
                <a:spcPts val="0"/>
              </a:spcAft>
              <a:defRPr/>
            </a:pPr>
            <a:r>
              <a:rPr lang="ja-JP" altLang="ja-JP" dirty="0" smtClean="0">
                <a:solidFill>
                  <a:schemeClr val="tx1"/>
                </a:solidFill>
                <a:latin typeface="+mj-ea"/>
              </a:rPr>
              <a:t>救急医療の実践</a:t>
            </a:r>
            <a:endParaRPr lang="ja-JP" altLang="en-US" dirty="0">
              <a:solidFill>
                <a:schemeClr val="tx1"/>
              </a:solidFill>
            </a:endParaRPr>
          </a:p>
        </p:txBody>
      </p:sp>
      <p:pic>
        <p:nvPicPr>
          <p:cNvPr id="21506" name="図 4" descr="救急車.jpg"/>
          <p:cNvPicPr>
            <a:picLocks noChangeAspect="1"/>
          </p:cNvPicPr>
          <p:nvPr/>
        </p:nvPicPr>
        <p:blipFill>
          <a:blip r:embed="rId2"/>
          <a:srcRect/>
          <a:stretch>
            <a:fillRect/>
          </a:stretch>
        </p:blipFill>
        <p:spPr bwMode="auto">
          <a:xfrm>
            <a:off x="6300788" y="1143000"/>
            <a:ext cx="2720975" cy="1909763"/>
          </a:xfrm>
          <a:prstGeom prst="rect">
            <a:avLst/>
          </a:prstGeom>
          <a:noFill/>
          <a:ln w="9525">
            <a:noFill/>
            <a:miter lim="800000"/>
            <a:headEnd/>
            <a:tailEnd/>
          </a:ln>
        </p:spPr>
      </p:pic>
      <p:sp>
        <p:nvSpPr>
          <p:cNvPr id="3" name="コンテンツ プレースホルダ 2"/>
          <p:cNvSpPr>
            <a:spLocks noGrp="1"/>
          </p:cNvSpPr>
          <p:nvPr>
            <p:ph idx="1"/>
          </p:nvPr>
        </p:nvSpPr>
        <p:spPr>
          <a:xfrm>
            <a:off x="457200" y="1271588"/>
            <a:ext cx="8075613" cy="5181600"/>
          </a:xfrm>
        </p:spPr>
        <p:txBody>
          <a:bodyPr>
            <a:normAutofit fontScale="92500" lnSpcReduction="20000"/>
          </a:bodyPr>
          <a:lstStyle/>
          <a:p>
            <a:pPr marL="274320" indent="-274320" fontAlgn="auto">
              <a:spcAft>
                <a:spcPts val="0"/>
              </a:spcAft>
              <a:buClrTx/>
              <a:buFont typeface="Wingdings 2"/>
              <a:buChar char=""/>
              <a:defRPr/>
            </a:pPr>
            <a:r>
              <a:rPr lang="ja-JP" altLang="en-US" sz="2800" dirty="0" smtClean="0">
                <a:solidFill>
                  <a:srgbClr val="000000"/>
                </a:solidFill>
                <a:latin typeface="+mj-ea"/>
                <a:ea typeface="+mj-ea"/>
              </a:rPr>
              <a:t>救急外来受診者</a:t>
            </a:r>
            <a:r>
              <a:rPr lang="en-US" altLang="ja-JP" sz="2800" dirty="0" smtClean="0">
                <a:solidFill>
                  <a:srgbClr val="000000"/>
                </a:solidFill>
                <a:latin typeface="+mj-ea"/>
                <a:ea typeface="+mj-ea"/>
              </a:rPr>
              <a:t>		-</a:t>
            </a:r>
            <a:r>
              <a:rPr lang="ja-JP" altLang="en-US" sz="2800" dirty="0" smtClean="0">
                <a:solidFill>
                  <a:srgbClr val="000000"/>
                </a:solidFill>
                <a:latin typeface="+mj-ea"/>
                <a:ea typeface="+mj-ea"/>
              </a:rPr>
              <a:t>平成</a:t>
            </a:r>
            <a:r>
              <a:rPr lang="en-US" altLang="ja-JP" sz="2800" dirty="0" smtClean="0">
                <a:solidFill>
                  <a:srgbClr val="000000"/>
                </a:solidFill>
                <a:latin typeface="+mj-ea"/>
                <a:ea typeface="+mj-ea"/>
              </a:rPr>
              <a:t>22</a:t>
            </a:r>
            <a:r>
              <a:rPr lang="ja-JP" altLang="en-US" sz="2800" dirty="0" smtClean="0">
                <a:solidFill>
                  <a:srgbClr val="000000"/>
                </a:solidFill>
                <a:latin typeface="+mj-ea"/>
                <a:ea typeface="+mj-ea"/>
              </a:rPr>
              <a:t>年</a:t>
            </a:r>
            <a:r>
              <a:rPr lang="en-US" altLang="ja-JP" sz="2800" dirty="0" smtClean="0">
                <a:solidFill>
                  <a:srgbClr val="000000"/>
                </a:solidFill>
                <a:latin typeface="+mj-ea"/>
                <a:ea typeface="+mj-ea"/>
              </a:rPr>
              <a:t>-</a:t>
            </a:r>
          </a:p>
          <a:p>
            <a:pPr marL="274320" indent="-274320" fontAlgn="auto">
              <a:spcAft>
                <a:spcPts val="0"/>
              </a:spcAft>
              <a:buClrTx/>
              <a:buFont typeface="Wingdings 2"/>
              <a:buNone/>
              <a:defRPr/>
            </a:pPr>
            <a:r>
              <a:rPr lang="en-US" altLang="ja-JP" sz="2800" dirty="0" smtClean="0">
                <a:solidFill>
                  <a:srgbClr val="000000"/>
                </a:solidFill>
                <a:latin typeface="+mj-ea"/>
                <a:ea typeface="+mj-ea"/>
              </a:rPr>
              <a:t>			</a:t>
            </a:r>
            <a:r>
              <a:rPr lang="ja-JP" altLang="en-US" sz="2800" dirty="0" smtClean="0">
                <a:solidFill>
                  <a:srgbClr val="000000"/>
                </a:solidFill>
                <a:latin typeface="+mj-ea"/>
                <a:ea typeface="+mj-ea"/>
              </a:rPr>
              <a:t>年間</a:t>
            </a:r>
            <a:r>
              <a:rPr lang="en-US" altLang="ja-JP" sz="2800" dirty="0" smtClean="0">
                <a:solidFill>
                  <a:srgbClr val="000000"/>
                </a:solidFill>
                <a:latin typeface="+mj-ea"/>
                <a:ea typeface="+mj-ea"/>
              </a:rPr>
              <a:t>6,989</a:t>
            </a:r>
            <a:r>
              <a:rPr lang="ja-JP" altLang="en-US" sz="2800" dirty="0" smtClean="0">
                <a:solidFill>
                  <a:srgbClr val="000000"/>
                </a:solidFill>
                <a:latin typeface="+mj-ea"/>
                <a:ea typeface="+mj-ea"/>
              </a:rPr>
              <a:t>人（</a:t>
            </a:r>
            <a:r>
              <a:rPr lang="en-US" altLang="ja-JP" sz="2800" dirty="0" smtClean="0">
                <a:solidFill>
                  <a:srgbClr val="000000"/>
                </a:solidFill>
                <a:latin typeface="+mj-ea"/>
                <a:ea typeface="+mj-ea"/>
              </a:rPr>
              <a:t>19.1</a:t>
            </a:r>
            <a:r>
              <a:rPr lang="ja-JP" altLang="en-US" sz="2800" dirty="0" smtClean="0">
                <a:solidFill>
                  <a:srgbClr val="000000"/>
                </a:solidFill>
                <a:latin typeface="+mj-ea"/>
                <a:ea typeface="+mj-ea"/>
              </a:rPr>
              <a:t>人</a:t>
            </a:r>
            <a:r>
              <a:rPr lang="en-US" altLang="ja-JP" sz="2800" dirty="0" smtClean="0">
                <a:solidFill>
                  <a:srgbClr val="000000"/>
                </a:solidFill>
                <a:latin typeface="+mj-ea"/>
                <a:ea typeface="+mj-ea"/>
              </a:rPr>
              <a:t>/</a:t>
            </a:r>
            <a:r>
              <a:rPr lang="ja-JP" altLang="en-US" sz="2800" dirty="0" smtClean="0">
                <a:solidFill>
                  <a:srgbClr val="000000"/>
                </a:solidFill>
                <a:latin typeface="+mj-ea"/>
                <a:ea typeface="+mj-ea"/>
              </a:rPr>
              <a:t>日）</a:t>
            </a:r>
            <a:endParaRPr lang="en-US" altLang="ja-JP" sz="2800" dirty="0" smtClean="0">
              <a:solidFill>
                <a:srgbClr val="000000"/>
              </a:solidFill>
              <a:latin typeface="+mj-ea"/>
              <a:ea typeface="+mj-ea"/>
            </a:endParaRPr>
          </a:p>
          <a:p>
            <a:pPr marL="274320" indent="-274320" fontAlgn="auto">
              <a:spcAft>
                <a:spcPts val="0"/>
              </a:spcAft>
              <a:buClrTx/>
              <a:buFont typeface="Wingdings 2"/>
              <a:buChar char=""/>
              <a:defRPr/>
            </a:pPr>
            <a:r>
              <a:rPr lang="ja-JP" altLang="en-US" sz="2800" dirty="0" smtClean="0">
                <a:solidFill>
                  <a:srgbClr val="000000"/>
                </a:solidFill>
                <a:latin typeface="+mj-ea"/>
                <a:ea typeface="+mj-ea"/>
              </a:rPr>
              <a:t>救急車搬送受け入れ</a:t>
            </a:r>
            <a:endParaRPr lang="en-US" altLang="ja-JP" sz="2800" dirty="0" smtClean="0">
              <a:solidFill>
                <a:srgbClr val="000000"/>
              </a:solidFill>
              <a:latin typeface="+mj-ea"/>
              <a:ea typeface="+mj-ea"/>
            </a:endParaRPr>
          </a:p>
          <a:p>
            <a:pPr marL="274320" indent="-274320" fontAlgn="auto">
              <a:spcAft>
                <a:spcPts val="0"/>
              </a:spcAft>
              <a:buClr>
                <a:schemeClr val="accent3"/>
              </a:buClr>
              <a:buFont typeface="Wingdings 2"/>
              <a:buNone/>
              <a:defRPr/>
            </a:pPr>
            <a:r>
              <a:rPr lang="en-US" altLang="ja-JP" sz="2800" dirty="0" smtClean="0">
                <a:solidFill>
                  <a:srgbClr val="000000"/>
                </a:solidFill>
                <a:latin typeface="+mj-ea"/>
                <a:ea typeface="+mj-ea"/>
              </a:rPr>
              <a:t>			</a:t>
            </a:r>
            <a:r>
              <a:rPr lang="ja-JP" altLang="en-US" sz="2800" dirty="0" smtClean="0">
                <a:solidFill>
                  <a:srgbClr val="000000"/>
                </a:solidFill>
                <a:latin typeface="+mj-ea"/>
                <a:ea typeface="+mj-ea"/>
              </a:rPr>
              <a:t>年間</a:t>
            </a:r>
            <a:r>
              <a:rPr lang="en-US" altLang="ja-JP" sz="2800" dirty="0" smtClean="0">
                <a:solidFill>
                  <a:srgbClr val="000000"/>
                </a:solidFill>
                <a:latin typeface="+mj-ea"/>
                <a:ea typeface="+mj-ea"/>
              </a:rPr>
              <a:t>1,803</a:t>
            </a:r>
            <a:r>
              <a:rPr lang="ja-JP" altLang="en-US" sz="2800" dirty="0" smtClean="0">
                <a:solidFill>
                  <a:srgbClr val="000000"/>
                </a:solidFill>
                <a:latin typeface="+mj-ea"/>
                <a:ea typeface="+mj-ea"/>
              </a:rPr>
              <a:t>件（</a:t>
            </a:r>
            <a:r>
              <a:rPr lang="en-US" altLang="ja-JP" sz="2800" dirty="0" smtClean="0">
                <a:solidFill>
                  <a:srgbClr val="000000"/>
                </a:solidFill>
                <a:latin typeface="+mj-ea"/>
                <a:ea typeface="+mj-ea"/>
              </a:rPr>
              <a:t>4.9</a:t>
            </a:r>
            <a:r>
              <a:rPr lang="ja-JP" altLang="en-US" sz="2800" dirty="0" smtClean="0">
                <a:solidFill>
                  <a:srgbClr val="000000"/>
                </a:solidFill>
                <a:latin typeface="+mj-ea"/>
                <a:ea typeface="+mj-ea"/>
              </a:rPr>
              <a:t>件</a:t>
            </a:r>
            <a:r>
              <a:rPr lang="en-US" altLang="ja-JP" sz="2800" dirty="0" smtClean="0">
                <a:solidFill>
                  <a:srgbClr val="000000"/>
                </a:solidFill>
                <a:latin typeface="+mj-ea"/>
                <a:ea typeface="+mj-ea"/>
              </a:rPr>
              <a:t>/</a:t>
            </a:r>
            <a:r>
              <a:rPr lang="ja-JP" altLang="en-US" sz="2800" dirty="0" smtClean="0">
                <a:solidFill>
                  <a:srgbClr val="000000"/>
                </a:solidFill>
                <a:latin typeface="+mj-ea"/>
                <a:ea typeface="+mj-ea"/>
              </a:rPr>
              <a:t>日</a:t>
            </a:r>
            <a:r>
              <a:rPr lang="en-US" altLang="ja-JP" sz="2800" dirty="0" smtClean="0">
                <a:solidFill>
                  <a:srgbClr val="000000"/>
                </a:solidFill>
                <a:latin typeface="+mj-ea"/>
                <a:ea typeface="+mj-ea"/>
              </a:rPr>
              <a:t>)</a:t>
            </a:r>
          </a:p>
          <a:p>
            <a:pPr marL="274320" indent="-274320" fontAlgn="auto">
              <a:spcAft>
                <a:spcPts val="0"/>
              </a:spcAft>
              <a:buClr>
                <a:schemeClr val="accent3"/>
              </a:buClr>
              <a:buFont typeface="Wingdings 2"/>
              <a:buNone/>
              <a:defRPr/>
            </a:pPr>
            <a:r>
              <a:rPr lang="ja-JP" altLang="en-US" sz="2800" dirty="0" smtClean="0">
                <a:solidFill>
                  <a:srgbClr val="000000"/>
                </a:solidFill>
                <a:latin typeface="+mj-ea"/>
                <a:ea typeface="+mj-ea"/>
              </a:rPr>
              <a:t>（金沢市救急搬送の</a:t>
            </a:r>
            <a:r>
              <a:rPr lang="en-US" altLang="ja-JP" sz="2800" dirty="0" smtClean="0">
                <a:solidFill>
                  <a:srgbClr val="000000"/>
                </a:solidFill>
                <a:latin typeface="+mj-ea"/>
                <a:ea typeface="+mj-ea"/>
              </a:rPr>
              <a:t>7</a:t>
            </a:r>
            <a:r>
              <a:rPr lang="ja-JP" altLang="en-US" sz="2800" dirty="0" smtClean="0">
                <a:solidFill>
                  <a:srgbClr val="000000"/>
                </a:solidFill>
                <a:latin typeface="+mj-ea"/>
                <a:ea typeface="+mj-ea"/>
              </a:rPr>
              <a:t>人に</a:t>
            </a:r>
            <a:r>
              <a:rPr lang="en-US" altLang="ja-JP" sz="2800" dirty="0" smtClean="0">
                <a:solidFill>
                  <a:srgbClr val="000000"/>
                </a:solidFill>
                <a:latin typeface="+mj-ea"/>
                <a:ea typeface="+mj-ea"/>
              </a:rPr>
              <a:t>1</a:t>
            </a:r>
            <a:r>
              <a:rPr lang="ja-JP" altLang="en-US" sz="2800" dirty="0" smtClean="0">
                <a:solidFill>
                  <a:srgbClr val="000000"/>
                </a:solidFill>
                <a:latin typeface="+mj-ea"/>
                <a:ea typeface="+mj-ea"/>
              </a:rPr>
              <a:t>人を受入れ）</a:t>
            </a:r>
            <a:endParaRPr lang="en-US" altLang="ja-JP" sz="2800" dirty="0" smtClean="0">
              <a:solidFill>
                <a:srgbClr val="000000"/>
              </a:solidFill>
              <a:latin typeface="+mj-ea"/>
              <a:ea typeface="+mj-ea"/>
            </a:endParaRPr>
          </a:p>
          <a:p>
            <a:pPr marL="274320" indent="-274320" fontAlgn="auto">
              <a:spcAft>
                <a:spcPts val="0"/>
              </a:spcAft>
              <a:buClr>
                <a:schemeClr val="accent3"/>
              </a:buClr>
              <a:buFont typeface="Wingdings 2"/>
              <a:buNone/>
              <a:defRPr/>
            </a:pPr>
            <a:endParaRPr lang="en-US" altLang="ja-JP" sz="2800" dirty="0" smtClean="0">
              <a:solidFill>
                <a:srgbClr val="000000"/>
              </a:solidFill>
              <a:latin typeface="+mj-ea"/>
              <a:ea typeface="+mj-ea"/>
            </a:endParaRPr>
          </a:p>
          <a:p>
            <a:pPr marL="274320" indent="-274320" fontAlgn="auto">
              <a:spcAft>
                <a:spcPts val="0"/>
              </a:spcAft>
              <a:buClr>
                <a:schemeClr val="accent3"/>
              </a:buClr>
              <a:buFont typeface="Wingdings 2"/>
              <a:buNone/>
              <a:defRPr/>
            </a:pPr>
            <a:endParaRPr lang="en-US" altLang="ja-JP" sz="2800" dirty="0" smtClean="0">
              <a:solidFill>
                <a:srgbClr val="000000"/>
              </a:solidFill>
              <a:latin typeface="+mj-ea"/>
              <a:ea typeface="+mj-ea"/>
            </a:endParaRPr>
          </a:p>
          <a:p>
            <a:pPr marL="0" indent="0" fontAlgn="auto">
              <a:spcAft>
                <a:spcPts val="0"/>
              </a:spcAft>
              <a:buClr>
                <a:schemeClr val="accent3"/>
              </a:buClr>
              <a:buFont typeface="Wingdings 2"/>
              <a:buNone/>
              <a:defRPr/>
            </a:pPr>
            <a:r>
              <a:rPr lang="ja-JP" altLang="en-US" sz="2800" dirty="0" smtClean="0">
                <a:solidFill>
                  <a:srgbClr val="000000"/>
                </a:solidFill>
                <a:latin typeface="+mj-ea"/>
                <a:ea typeface="+mj-ea"/>
              </a:rPr>
              <a:t>急性期病院として、</a:t>
            </a:r>
            <a:r>
              <a:rPr lang="en-US" altLang="ja-JP" sz="2800" dirty="0" smtClean="0">
                <a:solidFill>
                  <a:srgbClr val="000000"/>
                </a:solidFill>
                <a:latin typeface="+mj-ea"/>
                <a:ea typeface="+mj-ea"/>
              </a:rPr>
              <a:t>24</a:t>
            </a:r>
            <a:r>
              <a:rPr lang="ja-JP" altLang="en-US" sz="2800" dirty="0" smtClean="0">
                <a:solidFill>
                  <a:srgbClr val="000000"/>
                </a:solidFill>
                <a:latin typeface="+mj-ea"/>
                <a:ea typeface="+mj-ea"/>
              </a:rPr>
              <a:t>時間、急性期患者の受け入れを積極的に行っています。</a:t>
            </a:r>
            <a:endParaRPr lang="en-US" altLang="ja-JP" sz="2800" dirty="0" smtClean="0">
              <a:solidFill>
                <a:srgbClr val="000000"/>
              </a:solidFill>
              <a:latin typeface="+mj-ea"/>
              <a:ea typeface="+mj-ea"/>
            </a:endParaRPr>
          </a:p>
          <a:p>
            <a:pPr marL="0" indent="0" fontAlgn="auto">
              <a:spcAft>
                <a:spcPts val="0"/>
              </a:spcAft>
              <a:buClr>
                <a:schemeClr val="accent3"/>
              </a:buClr>
              <a:buFont typeface="Wingdings 2"/>
              <a:buNone/>
              <a:defRPr/>
            </a:pPr>
            <a:r>
              <a:rPr lang="ja-JP" altLang="en-US" sz="2800" dirty="0" smtClean="0">
                <a:solidFill>
                  <a:srgbClr val="000000"/>
                </a:solidFill>
                <a:latin typeface="+mj-ea"/>
                <a:ea typeface="+mj-ea"/>
              </a:rPr>
              <a:t>心疾患、脳卒中、外傷などなど、指導医とともに診療にあたります。</a:t>
            </a:r>
            <a:endParaRPr lang="en-US" altLang="ja-JP" sz="2800" dirty="0" smtClean="0">
              <a:solidFill>
                <a:srgbClr val="000000"/>
              </a:solidFill>
              <a:latin typeface="+mj-ea"/>
              <a:ea typeface="+mj-ea"/>
            </a:endParaRPr>
          </a:p>
          <a:p>
            <a:pPr marL="0" indent="0" fontAlgn="auto">
              <a:spcAft>
                <a:spcPts val="0"/>
              </a:spcAft>
              <a:buClr>
                <a:schemeClr val="accent3"/>
              </a:buClr>
              <a:buFont typeface="Wingdings 2"/>
              <a:buNone/>
              <a:defRPr/>
            </a:pPr>
            <a:r>
              <a:rPr lang="ja-JP" altLang="en-US" sz="2800" dirty="0" smtClean="0">
                <a:solidFill>
                  <a:srgbClr val="000000"/>
                </a:solidFill>
                <a:latin typeface="+mj-ea"/>
                <a:ea typeface="+mj-ea"/>
              </a:rPr>
              <a:t>一次・二次救急を中心に、一般診療で頻繁に遭遇する疾患の診断・治療から専門医療まで研修できます。</a:t>
            </a:r>
            <a:endParaRPr lang="en-US" altLang="ja-JP" sz="2800" dirty="0" smtClean="0">
              <a:solidFill>
                <a:srgbClr val="000000"/>
              </a:solidFill>
              <a:latin typeface="+mj-ea"/>
              <a:ea typeface="+mj-ea"/>
            </a:endParaRPr>
          </a:p>
          <a:p>
            <a:pPr marL="274320" indent="-274320" fontAlgn="auto">
              <a:spcAft>
                <a:spcPts val="0"/>
              </a:spcAft>
              <a:buClr>
                <a:schemeClr val="accent3"/>
              </a:buClr>
              <a:buFont typeface="Wingdings 2"/>
              <a:buChar char=""/>
              <a:defRPr/>
            </a:pPr>
            <a:endParaRPr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25" y="246063"/>
            <a:ext cx="8929688" cy="574675"/>
          </a:xfrm>
        </p:spPr>
        <p:txBody>
          <a:bodyPr>
            <a:noAutofit/>
          </a:bodyPr>
          <a:lstStyle/>
          <a:p>
            <a:pPr algn="ctr"/>
            <a:r>
              <a:rPr lang="ja-JP" altLang="en-US" sz="4000" smtClean="0">
                <a:solidFill>
                  <a:schemeClr val="tx1"/>
                </a:solidFill>
                <a:effectLst>
                  <a:outerShdw blurRad="38100" dist="38100" dir="2700000" algn="tl">
                    <a:srgbClr val="C0C0C0"/>
                  </a:outerShdw>
                </a:effectLst>
                <a:latin typeface="ＭＳ Ｐゴシック" charset="-128"/>
                <a:ea typeface="メイリオ"/>
                <a:cs typeface="メイリオ"/>
              </a:rPr>
              <a:t>金沢市立病院将来構想</a:t>
            </a:r>
            <a:r>
              <a:rPr lang="ja-JP" altLang="en-US" sz="3200" smtClean="0">
                <a:solidFill>
                  <a:schemeClr val="tx1"/>
                </a:solidFill>
                <a:effectLst>
                  <a:outerShdw blurRad="38100" dist="38100" dir="2700000" algn="tl">
                    <a:srgbClr val="C0C0C0"/>
                  </a:outerShdw>
                </a:effectLst>
                <a:latin typeface="ＭＳ Ｐゴシック" charset="-128"/>
                <a:ea typeface="メイリオ"/>
                <a:cs typeface="メイリオ"/>
              </a:rPr>
              <a:t>（</a:t>
            </a:r>
            <a:r>
              <a:rPr lang="en-US" altLang="ja-JP" sz="3200" smtClean="0">
                <a:solidFill>
                  <a:schemeClr val="tx1"/>
                </a:solidFill>
                <a:effectLst>
                  <a:outerShdw blurRad="38100" dist="38100" dir="2700000" algn="tl">
                    <a:srgbClr val="C0C0C0"/>
                  </a:outerShdw>
                </a:effectLst>
                <a:latin typeface="ＭＳ Ｐゴシック" charset="-128"/>
                <a:ea typeface="メイリオ"/>
                <a:cs typeface="メイリオ"/>
              </a:rPr>
              <a:t>H19</a:t>
            </a:r>
            <a:r>
              <a:rPr lang="ja-JP" altLang="en-US" sz="3200" smtClean="0">
                <a:solidFill>
                  <a:schemeClr val="tx1"/>
                </a:solidFill>
                <a:effectLst>
                  <a:outerShdw blurRad="38100" dist="38100" dir="2700000" algn="tl">
                    <a:srgbClr val="C0C0C0"/>
                  </a:outerShdw>
                </a:effectLst>
                <a:latin typeface="ＭＳ Ｐゴシック" charset="-128"/>
                <a:ea typeface="メイリオ"/>
                <a:cs typeface="メイリオ"/>
              </a:rPr>
              <a:t>～</a:t>
            </a:r>
            <a:r>
              <a:rPr lang="en-US" altLang="ja-JP" sz="3200" smtClean="0">
                <a:solidFill>
                  <a:schemeClr val="tx1"/>
                </a:solidFill>
                <a:effectLst>
                  <a:outerShdw blurRad="38100" dist="38100" dir="2700000" algn="tl">
                    <a:srgbClr val="C0C0C0"/>
                  </a:outerShdw>
                </a:effectLst>
                <a:latin typeface="ＭＳ Ｐゴシック" charset="-128"/>
                <a:ea typeface="メイリオ"/>
                <a:cs typeface="メイリオ"/>
              </a:rPr>
              <a:t>H23</a:t>
            </a:r>
            <a:r>
              <a:rPr lang="ja-JP" altLang="en-US" sz="3200" smtClean="0">
                <a:solidFill>
                  <a:schemeClr val="tx1"/>
                </a:solidFill>
                <a:effectLst>
                  <a:outerShdw blurRad="38100" dist="38100" dir="2700000" algn="tl">
                    <a:srgbClr val="C0C0C0"/>
                  </a:outerShdw>
                </a:effectLst>
                <a:latin typeface="ＭＳ Ｐゴシック" charset="-128"/>
                <a:ea typeface="メイリオ"/>
                <a:cs typeface="メイリオ"/>
              </a:rPr>
              <a:t>年度）</a:t>
            </a:r>
            <a:endParaRPr lang="ja-JP" altLang="en-US" sz="3200" smtClean="0">
              <a:solidFill>
                <a:schemeClr val="tx1"/>
              </a:solidFill>
              <a:effectLst>
                <a:outerShdw blurRad="38100" dist="38100" dir="2700000" algn="tl">
                  <a:srgbClr val="C0C0C0"/>
                </a:outerShdw>
              </a:effectLst>
              <a:latin typeface="ＭＳ Ｐゴシック" charset="-128"/>
            </a:endParaRPr>
          </a:p>
        </p:txBody>
      </p:sp>
      <p:sp>
        <p:nvSpPr>
          <p:cNvPr id="5" name="正方形/長方形 4"/>
          <p:cNvSpPr/>
          <p:nvPr/>
        </p:nvSpPr>
        <p:spPr>
          <a:xfrm>
            <a:off x="136525" y="1052513"/>
            <a:ext cx="8899525" cy="5484812"/>
          </a:xfrm>
          <a:prstGeom prst="rect">
            <a:avLst/>
          </a:prstGeom>
        </p:spPr>
        <p:txBody>
          <a:bodyPr>
            <a:spAutoFit/>
          </a:bodyPr>
          <a:lstStyle/>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病院の基本理念の明確化：新しいタイプの地域連携型病院</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患者さんが憩い希望のもてる病院</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地域の医療・介護・福祉機関との連携</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病院の特色ある部門のセンター化</a:t>
            </a:r>
          </a:p>
          <a:p>
            <a:pPr marL="628650" indent="-176213" defTabSz="914400" fontAlgn="auto">
              <a:spcBef>
                <a:spcPct val="20000"/>
              </a:spcBef>
              <a:spcAft>
                <a:spcPts val="0"/>
              </a:spcAft>
              <a:buSzPct val="95000"/>
              <a:buFont typeface="Arial" pitchFamily="34" charset="0"/>
              <a:buChar char="•"/>
              <a:defRPr/>
            </a:pPr>
            <a:r>
              <a:rPr lang="en-US" altLang="ja-JP" sz="2400" dirty="0">
                <a:solidFill>
                  <a:prstClr val="black"/>
                </a:solidFill>
                <a:latin typeface="+mj-ea"/>
                <a:ea typeface="+mj-ea"/>
                <a:cs typeface="メイリオ"/>
              </a:rPr>
              <a:t>21</a:t>
            </a:r>
            <a:r>
              <a:rPr lang="ja-JP" altLang="en-US" sz="2400" dirty="0">
                <a:solidFill>
                  <a:prstClr val="black"/>
                </a:solidFill>
                <a:latin typeface="+mj-ea"/>
                <a:ea typeface="+mj-ea"/>
                <a:cs typeface="メイリオ"/>
              </a:rPr>
              <a:t>世紀型健康管理・増進センターの設置</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看護部の機能強化　</a:t>
            </a:r>
            <a:r>
              <a:rPr lang="en-US" altLang="ja-JP" sz="2400" dirty="0">
                <a:solidFill>
                  <a:prstClr val="black"/>
                </a:solidFill>
                <a:latin typeface="+mj-ea"/>
                <a:ea typeface="+mj-ea"/>
                <a:cs typeface="メイリオ"/>
              </a:rPr>
              <a:t>7:1</a:t>
            </a:r>
            <a:r>
              <a:rPr lang="ja-JP" altLang="en-US" sz="2400" dirty="0">
                <a:solidFill>
                  <a:prstClr val="black"/>
                </a:solidFill>
                <a:latin typeface="+mj-ea"/>
                <a:ea typeface="+mj-ea"/>
                <a:cs typeface="メイリオ"/>
              </a:rPr>
              <a:t>看護、教育機能、資格取得等</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管理型臨床研修病院の認定、研修システムの強化</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病院長を中心とした病院マネジメントの機能強化</a:t>
            </a:r>
          </a:p>
          <a:p>
            <a:pPr marL="628650" indent="-176213" defTabSz="914400" fontAlgn="auto">
              <a:spcBef>
                <a:spcPct val="20000"/>
              </a:spcBef>
              <a:spcAft>
                <a:spcPts val="0"/>
              </a:spcAft>
              <a:buSzPct val="95000"/>
              <a:buFont typeface="Arial" pitchFamily="34" charset="0"/>
              <a:buChar char="•"/>
              <a:defRPr/>
            </a:pPr>
            <a:r>
              <a:rPr lang="ja-JP" altLang="en-US" sz="2400" dirty="0">
                <a:solidFill>
                  <a:prstClr val="black"/>
                </a:solidFill>
                <a:latin typeface="+mj-ea"/>
                <a:ea typeface="+mj-ea"/>
                <a:cs typeface="メイリオ"/>
              </a:rPr>
              <a:t>経営企画部の設置</a:t>
            </a:r>
          </a:p>
          <a:p>
            <a:pPr marL="274320" indent="-274320" defTabSz="914400" fontAlgn="auto">
              <a:spcBef>
                <a:spcPct val="20000"/>
              </a:spcBef>
              <a:spcAft>
                <a:spcPts val="0"/>
              </a:spcAft>
              <a:buSzPct val="95000"/>
              <a:buFont typeface="Arial" pitchFamily="34" charset="0"/>
              <a:buChar char="•"/>
              <a:defRPr/>
            </a:pPr>
            <a:endParaRPr lang="ja-JP" altLang="en-US" sz="2400" dirty="0">
              <a:solidFill>
                <a:prstClr val="black"/>
              </a:solidFill>
              <a:latin typeface="+mj-ea"/>
              <a:ea typeface="+mj-ea"/>
              <a:cs typeface="メイリオ"/>
            </a:endParaRPr>
          </a:p>
          <a:p>
            <a:pPr marL="274320" indent="-274320" algn="ctr" defTabSz="914400" fontAlgn="auto">
              <a:spcBef>
                <a:spcPct val="20000"/>
              </a:spcBef>
              <a:spcAft>
                <a:spcPts val="0"/>
              </a:spcAft>
              <a:buSzPct val="95000"/>
              <a:defRPr/>
            </a:pPr>
            <a:r>
              <a:rPr lang="en-US" altLang="ja-JP" sz="3200" u="sng" dirty="0">
                <a:solidFill>
                  <a:prstClr val="black"/>
                </a:solidFill>
                <a:latin typeface="+mj-ea"/>
                <a:ea typeface="+mj-ea"/>
                <a:cs typeface="メイリオ"/>
              </a:rPr>
              <a:t>【</a:t>
            </a:r>
            <a:r>
              <a:rPr lang="ja-JP" altLang="en-US" sz="3200" u="sng" dirty="0">
                <a:solidFill>
                  <a:prstClr val="black"/>
                </a:solidFill>
                <a:latin typeface="+mj-ea"/>
                <a:ea typeface="+mj-ea"/>
                <a:cs typeface="メイリオ"/>
              </a:rPr>
              <a:t>臨床研修を病院の基本方針に位置づけています</a:t>
            </a:r>
            <a:r>
              <a:rPr lang="en-US" altLang="ja-JP" sz="3200" u="sng" dirty="0">
                <a:solidFill>
                  <a:prstClr val="black"/>
                </a:solidFill>
                <a:latin typeface="+mj-ea"/>
                <a:ea typeface="+mj-ea"/>
                <a:cs typeface="メイリオ"/>
              </a:rPr>
              <a:t>】</a:t>
            </a:r>
            <a:endParaRPr lang="ja-JP" altLang="en-US" sz="3200" u="sng" dirty="0">
              <a:solidFill>
                <a:prstClr val="black"/>
              </a:solidFill>
              <a:latin typeface="+mj-ea"/>
              <a:ea typeface="+mj-ea"/>
              <a:cs typeface="メイリオ"/>
            </a:endParaRPr>
          </a:p>
          <a:p>
            <a:pPr marL="274320" indent="-274320" defTabSz="914400" fontAlgn="auto">
              <a:spcBef>
                <a:spcPct val="20000"/>
              </a:spcBef>
              <a:spcAft>
                <a:spcPts val="0"/>
              </a:spcAft>
              <a:buSzPct val="95000"/>
              <a:buFont typeface="Arial" pitchFamily="34" charset="0"/>
              <a:buChar char="•"/>
              <a:defRPr/>
            </a:pPr>
            <a:endParaRPr lang="en-US" altLang="ja-JP" sz="2400" dirty="0">
              <a:solidFill>
                <a:prstClr val="black"/>
              </a:solidFill>
              <a:latin typeface="+mj-ea"/>
              <a:ea typeface="+mj-ea"/>
              <a:cs typeface="メイリオ"/>
            </a:endParaRPr>
          </a:p>
        </p:txBody>
      </p:sp>
      <p:sp>
        <p:nvSpPr>
          <p:cNvPr id="6" name="正方形/長方形 5"/>
          <p:cNvSpPr/>
          <p:nvPr/>
        </p:nvSpPr>
        <p:spPr>
          <a:xfrm>
            <a:off x="352425" y="3716338"/>
            <a:ext cx="7315200" cy="433387"/>
          </a:xfrm>
          <a:prstGeom prst="rect">
            <a:avLst/>
          </a:prstGeom>
          <a:noFill/>
          <a:ln w="28575">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ja-JP" altLang="en-US">
              <a:latin typeface="+mj-ea"/>
              <a:ea typeface="+mj-ea"/>
            </a:endParaRPr>
          </a:p>
        </p:txBody>
      </p:sp>
      <p:grpSp>
        <p:nvGrpSpPr>
          <p:cNvPr id="10" name="グループ化 9"/>
          <p:cNvGrpSpPr>
            <a:grpSpLocks/>
          </p:cNvGrpSpPr>
          <p:nvPr/>
        </p:nvGrpSpPr>
        <p:grpSpPr bwMode="auto">
          <a:xfrm>
            <a:off x="276225" y="246063"/>
            <a:ext cx="8472488" cy="5054600"/>
            <a:chOff x="352025" y="245367"/>
            <a:chExt cx="8471619" cy="5055841"/>
          </a:xfrm>
        </p:grpSpPr>
        <p:sp>
          <p:nvSpPr>
            <p:cNvPr id="8" name="AutoShape 104"/>
            <p:cNvSpPr>
              <a:spLocks noChangeArrowheads="1"/>
            </p:cNvSpPr>
            <p:nvPr/>
          </p:nvSpPr>
          <p:spPr bwMode="auto">
            <a:xfrm flipH="1">
              <a:off x="352025" y="245367"/>
              <a:ext cx="8471619" cy="5055841"/>
            </a:xfrm>
            <a:prstGeom prst="roundRect">
              <a:avLst>
                <a:gd name="adj" fmla="val 16667"/>
              </a:avLst>
            </a:prstGeom>
            <a:gradFill rotWithShape="0">
              <a:gsLst>
                <a:gs pos="0">
                  <a:schemeClr val="accent3"/>
                </a:gs>
                <a:gs pos="50000">
                  <a:srgbClr val="FFFFFF"/>
                </a:gs>
                <a:gs pos="100000">
                  <a:schemeClr val="accent3"/>
                </a:gs>
              </a:gsLst>
              <a:lin ang="5400000" scaled="1"/>
            </a:gradFill>
            <a:ln w="9525">
              <a:solidFill>
                <a:srgbClr val="000000"/>
              </a:solidFill>
              <a:round/>
              <a:headEnd/>
              <a:tailEnd/>
            </a:ln>
            <a:effectLst>
              <a:outerShdw blurRad="63500" dist="107763" dir="2700000" algn="ctr" rotWithShape="0">
                <a:srgbClr val="000000">
                  <a:alpha val="74998"/>
                </a:srgbClr>
              </a:outerShdw>
            </a:effectLst>
          </p:spPr>
          <p:txBody>
            <a:bodyPr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auto">
                <a:spcBef>
                  <a:spcPts val="0"/>
                </a:spcBef>
                <a:spcAft>
                  <a:spcPts val="0"/>
                </a:spcAft>
                <a:defRPr/>
              </a:pPr>
              <a:endParaRPr lang="ja-JP" altLang="en-US">
                <a:latin typeface="+mj-ea"/>
                <a:ea typeface="+mj-ea"/>
              </a:endParaRPr>
            </a:p>
          </p:txBody>
        </p:sp>
        <p:sp>
          <p:nvSpPr>
            <p:cNvPr id="9" name="正方形/長方形 8"/>
            <p:cNvSpPr/>
            <p:nvPr/>
          </p:nvSpPr>
          <p:spPr>
            <a:xfrm>
              <a:off x="683779" y="540714"/>
              <a:ext cx="7923987" cy="4400042"/>
            </a:xfrm>
            <a:prstGeom prst="rect">
              <a:avLst/>
            </a:prstGeom>
          </p:spPr>
          <p:txBody>
            <a:bodyPr>
              <a:spAutoFit/>
            </a:bodyPr>
            <a:lstStyle/>
            <a:p>
              <a:pPr fontAlgn="auto">
                <a:spcBef>
                  <a:spcPts val="0"/>
                </a:spcBef>
                <a:spcAft>
                  <a:spcPts val="0"/>
                </a:spcAft>
                <a:defRPr/>
              </a:pPr>
              <a:r>
                <a:rPr lang="ja-JP" altLang="en-US" sz="2800" b="1" dirty="0">
                  <a:latin typeface="+mj-ea"/>
                  <a:ea typeface="+mj-ea"/>
                </a:rPr>
                <a:t>平成</a:t>
              </a:r>
              <a:r>
                <a:rPr lang="en-US" altLang="ja-JP" sz="2800" b="1" dirty="0">
                  <a:latin typeface="+mj-ea"/>
                  <a:ea typeface="+mj-ea"/>
                </a:rPr>
                <a:t>21</a:t>
              </a:r>
              <a:r>
                <a:rPr lang="ja-JP" altLang="en-US" sz="2800" b="1" dirty="0">
                  <a:latin typeface="+mj-ea"/>
                  <a:ea typeface="+mj-ea"/>
                </a:rPr>
                <a:t>年度より基幹型病院として研修医募集開始</a:t>
              </a:r>
              <a:endParaRPr lang="en-US" altLang="ja-JP" sz="2800" b="1" dirty="0">
                <a:latin typeface="+mj-ea"/>
                <a:ea typeface="+mj-ea"/>
              </a:endParaRPr>
            </a:p>
            <a:p>
              <a:pPr fontAlgn="auto">
                <a:spcBef>
                  <a:spcPts val="0"/>
                </a:spcBef>
                <a:spcAft>
                  <a:spcPts val="0"/>
                </a:spcAft>
                <a:defRPr/>
              </a:pPr>
              <a:r>
                <a:rPr lang="ja-JP" altLang="en-US" sz="2800" b="1" dirty="0">
                  <a:latin typeface="+mj-ea"/>
                  <a:ea typeface="+mj-ea"/>
                </a:rPr>
                <a:t>平成</a:t>
              </a:r>
              <a:r>
                <a:rPr lang="en-US" altLang="ja-JP" sz="2800" b="1" dirty="0">
                  <a:latin typeface="+mj-ea"/>
                  <a:ea typeface="+mj-ea"/>
                </a:rPr>
                <a:t>22</a:t>
              </a:r>
              <a:r>
                <a:rPr lang="ja-JP" altLang="en-US" sz="2800" b="1" dirty="0">
                  <a:latin typeface="+mj-ea"/>
                  <a:ea typeface="+mj-ea"/>
                </a:rPr>
                <a:t>年度が研修医</a:t>
              </a:r>
              <a:r>
                <a:rPr lang="en-US" altLang="ja-JP" sz="2800" b="1" dirty="0">
                  <a:latin typeface="+mj-ea"/>
                  <a:ea typeface="+mj-ea"/>
                </a:rPr>
                <a:t>1</a:t>
              </a:r>
              <a:r>
                <a:rPr lang="ja-JP" altLang="en-US" sz="2800" b="1" dirty="0">
                  <a:latin typeface="+mj-ea"/>
                  <a:ea typeface="+mj-ea"/>
                </a:rPr>
                <a:t>期生</a:t>
              </a:r>
              <a:endParaRPr lang="en-US" altLang="ja-JP" sz="2800" b="1" dirty="0">
                <a:latin typeface="+mj-ea"/>
                <a:ea typeface="+mj-ea"/>
              </a:endParaRPr>
            </a:p>
            <a:p>
              <a:pPr fontAlgn="auto">
                <a:spcBef>
                  <a:spcPts val="0"/>
                </a:spcBef>
                <a:spcAft>
                  <a:spcPts val="0"/>
                </a:spcAft>
                <a:defRPr/>
              </a:pPr>
              <a:endParaRPr lang="en-US" altLang="ja-JP" sz="2800" b="1" dirty="0">
                <a:latin typeface="+mj-ea"/>
                <a:ea typeface="+mj-ea"/>
              </a:endParaRPr>
            </a:p>
            <a:p>
              <a:pPr fontAlgn="auto">
                <a:spcBef>
                  <a:spcPts val="0"/>
                </a:spcBef>
                <a:spcAft>
                  <a:spcPts val="0"/>
                </a:spcAft>
                <a:defRPr/>
              </a:pPr>
              <a:r>
                <a:rPr lang="ja-JP" altLang="en-US" sz="2800" b="1" dirty="0">
                  <a:latin typeface="+mj-ea"/>
                  <a:ea typeface="+mj-ea"/>
                </a:rPr>
                <a:t>臨床研修病院としては新しい病院になりますが、それだけに医師だけでなく全医療スタッフが高い</a:t>
              </a:r>
              <a:r>
                <a:rPr lang="en-US" altLang="ja-JP" sz="2800" b="1" dirty="0">
                  <a:latin typeface="+mj-ea"/>
                  <a:ea typeface="+mj-ea"/>
                </a:rPr>
                <a:t>motivation</a:t>
              </a:r>
              <a:r>
                <a:rPr lang="ja-JP" altLang="en-US" sz="2800" b="1" dirty="0">
                  <a:latin typeface="+mj-ea"/>
                  <a:ea typeface="+mj-ea"/>
                </a:rPr>
                <a:t>を持ち研修医の指導にあたっています。</a:t>
              </a:r>
              <a:endParaRPr lang="en-US" altLang="ja-JP" sz="2800" b="1" dirty="0">
                <a:latin typeface="+mj-ea"/>
                <a:ea typeface="+mj-ea"/>
              </a:endParaRPr>
            </a:p>
            <a:p>
              <a:pPr fontAlgn="auto">
                <a:spcBef>
                  <a:spcPts val="0"/>
                </a:spcBef>
                <a:spcAft>
                  <a:spcPts val="0"/>
                </a:spcAft>
                <a:defRPr/>
              </a:pPr>
              <a:endParaRPr lang="en-US" altLang="ja-JP" sz="2800" b="1" dirty="0">
                <a:latin typeface="+mj-ea"/>
                <a:ea typeface="+mj-ea"/>
              </a:endParaRPr>
            </a:p>
            <a:p>
              <a:pPr fontAlgn="auto">
                <a:spcBef>
                  <a:spcPts val="0"/>
                </a:spcBef>
                <a:spcAft>
                  <a:spcPts val="0"/>
                </a:spcAft>
                <a:defRPr/>
              </a:pPr>
              <a:r>
                <a:rPr lang="ja-JP" altLang="en-US" sz="2800" b="1" dirty="0">
                  <a:latin typeface="+mj-ea"/>
                  <a:ea typeface="+mj-ea"/>
                </a:rPr>
                <a:t>中規模病院ならでは各科間・医療スタッフ間の垣根の低さを利用して効率的にスキルアップを図ることが出来ます。</a:t>
              </a:r>
              <a:endParaRPr lang="ja-JP" altLang="en-US" sz="2800" b="1" dirty="0">
                <a:latin typeface="+mj-ea"/>
                <a:ea typeface="+mj-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640138" y="981075"/>
            <a:ext cx="3811587" cy="368300"/>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研修医毎に１ブースの専有スペース</a:t>
            </a:r>
            <a:endParaRPr lang="ja-JP" altLang="en-US" dirty="0">
              <a:latin typeface="+mj-ea"/>
              <a:ea typeface="+mj-ea"/>
            </a:endParaRPr>
          </a:p>
        </p:txBody>
      </p:sp>
      <p:sp>
        <p:nvSpPr>
          <p:cNvPr id="9" name="テキスト ボックス 8"/>
          <p:cNvSpPr txBox="1"/>
          <p:nvPr/>
        </p:nvSpPr>
        <p:spPr>
          <a:xfrm>
            <a:off x="6300788" y="2492375"/>
            <a:ext cx="2832100" cy="369888"/>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研修医室ラウンジスペース</a:t>
            </a:r>
            <a:endParaRPr lang="ja-JP" altLang="en-US" dirty="0">
              <a:latin typeface="+mj-ea"/>
              <a:ea typeface="+mj-ea"/>
            </a:endParaRPr>
          </a:p>
        </p:txBody>
      </p:sp>
      <p:sp>
        <p:nvSpPr>
          <p:cNvPr id="10" name="テキスト ボックス 9"/>
          <p:cNvSpPr txBox="1"/>
          <p:nvPr/>
        </p:nvSpPr>
        <p:spPr>
          <a:xfrm>
            <a:off x="1116013" y="6280150"/>
            <a:ext cx="4319587" cy="368300"/>
          </a:xfrm>
          <a:prstGeom prst="rect">
            <a:avLst/>
          </a:prstGeom>
          <a:noFill/>
          <a:ln>
            <a:solidFill>
              <a:schemeClr val="tx1"/>
            </a:solidFill>
          </a:ln>
        </p:spPr>
        <p:txBody>
          <a:bodyPr>
            <a:spAutoFit/>
          </a:bodyPr>
          <a:lstStyle/>
          <a:p>
            <a:pPr algn="ctr" fontAlgn="auto">
              <a:spcBef>
                <a:spcPts val="0"/>
              </a:spcBef>
              <a:spcAft>
                <a:spcPts val="0"/>
              </a:spcAft>
              <a:defRPr/>
            </a:pPr>
            <a:r>
              <a:rPr lang="ja-JP" altLang="en-US" dirty="0">
                <a:latin typeface="+mj-ea"/>
                <a:ea typeface="+mj-ea"/>
              </a:rPr>
              <a:t>毎朝の内科カンファレンス・病理医との</a:t>
            </a:r>
            <a:r>
              <a:rPr lang="en-US" altLang="ja-JP" dirty="0">
                <a:latin typeface="+mj-ea"/>
                <a:ea typeface="+mj-ea"/>
              </a:rPr>
              <a:t>CPC</a:t>
            </a:r>
            <a:endParaRPr lang="ja-JP" altLang="en-US" dirty="0">
              <a:latin typeface="+mj-ea"/>
              <a:ea typeface="+mj-ea"/>
            </a:endParaRPr>
          </a:p>
        </p:txBody>
      </p:sp>
      <p:pic>
        <p:nvPicPr>
          <p:cNvPr id="23556" name="Picture 4" descr="I:\研修photo\Resized\CIMG7654.jpg"/>
          <p:cNvPicPr>
            <a:picLocks noChangeAspect="1" noChangeArrowheads="1"/>
          </p:cNvPicPr>
          <p:nvPr/>
        </p:nvPicPr>
        <p:blipFill>
          <a:blip r:embed="rId2"/>
          <a:srcRect/>
          <a:stretch>
            <a:fillRect/>
          </a:stretch>
        </p:blipFill>
        <p:spPr bwMode="auto">
          <a:xfrm>
            <a:off x="179388" y="955675"/>
            <a:ext cx="3429000" cy="2571750"/>
          </a:xfrm>
          <a:prstGeom prst="rect">
            <a:avLst/>
          </a:prstGeom>
          <a:noFill/>
          <a:ln w="9525">
            <a:noFill/>
            <a:miter lim="800000"/>
            <a:headEnd/>
            <a:tailEnd/>
          </a:ln>
        </p:spPr>
      </p:pic>
      <p:pic>
        <p:nvPicPr>
          <p:cNvPr id="23557" name="Picture 5" descr="I:\研修photo\Resized\CIMG7651.jpg"/>
          <p:cNvPicPr>
            <a:picLocks noChangeAspect="1" noChangeArrowheads="1"/>
          </p:cNvPicPr>
          <p:nvPr/>
        </p:nvPicPr>
        <p:blipFill>
          <a:blip r:embed="rId3"/>
          <a:srcRect/>
          <a:stretch>
            <a:fillRect/>
          </a:stretch>
        </p:blipFill>
        <p:spPr bwMode="auto">
          <a:xfrm>
            <a:off x="2846388" y="2516188"/>
            <a:ext cx="3429000" cy="2571750"/>
          </a:xfrm>
          <a:prstGeom prst="rect">
            <a:avLst/>
          </a:prstGeom>
          <a:noFill/>
          <a:ln w="9525">
            <a:noFill/>
            <a:miter lim="800000"/>
            <a:headEnd/>
            <a:tailEnd/>
          </a:ln>
        </p:spPr>
      </p:pic>
      <p:pic>
        <p:nvPicPr>
          <p:cNvPr id="23558" name="Picture 6" descr="I:\研修photo\Resized\CIMG7649.jpg"/>
          <p:cNvPicPr>
            <a:picLocks noChangeAspect="1" noChangeArrowheads="1"/>
          </p:cNvPicPr>
          <p:nvPr/>
        </p:nvPicPr>
        <p:blipFill>
          <a:blip r:embed="rId4"/>
          <a:srcRect/>
          <a:stretch>
            <a:fillRect/>
          </a:stretch>
        </p:blipFill>
        <p:spPr bwMode="auto">
          <a:xfrm>
            <a:off x="5513388" y="4076700"/>
            <a:ext cx="3429000" cy="2571750"/>
          </a:xfrm>
          <a:prstGeom prst="rect">
            <a:avLst/>
          </a:prstGeom>
          <a:noFill/>
          <a:ln w="9525">
            <a:noFill/>
            <a:miter lim="800000"/>
            <a:headEnd/>
            <a:tailEnd/>
          </a:ln>
        </p:spPr>
      </p:pic>
      <p:sp>
        <p:nvSpPr>
          <p:cNvPr id="13" name="タイトル 4"/>
          <p:cNvSpPr txBox="1">
            <a:spLocks/>
          </p:cNvSpPr>
          <p:nvPr/>
        </p:nvSpPr>
        <p:spPr>
          <a:xfrm>
            <a:off x="323850" y="201613"/>
            <a:ext cx="8424863" cy="563562"/>
          </a:xfrm>
          <a:prstGeom prst="rect">
            <a:avLst/>
          </a:prstGeom>
        </p:spPr>
        <p:txBody>
          <a:bodyPr/>
          <a:lstStyle/>
          <a:p>
            <a:pPr algn="ctr" defTabSz="914400" fontAlgn="auto">
              <a:spcAft>
                <a:spcPts val="0"/>
              </a:spcAft>
              <a:defRPr/>
            </a:pPr>
            <a:r>
              <a:rPr lang="ja-JP" altLang="en-US" sz="4400" dirty="0">
                <a:latin typeface="+mj-ea"/>
                <a:ea typeface="+mj-ea"/>
                <a:cs typeface="+mj-cs"/>
              </a:rPr>
              <a:t>研修医室・ｶﾝﾌｧﾚﾝｽ　</a:t>
            </a:r>
            <a:r>
              <a:rPr lang="ja-JP" altLang="en-US" sz="3200" dirty="0">
                <a:latin typeface="+mj-ea"/>
                <a:ea typeface="+mj-ea"/>
                <a:cs typeface="+mj-cs"/>
              </a:rPr>
              <a:t>等</a:t>
            </a:r>
            <a:endParaRPr lang="ja-JP" altLang="en-US" sz="3200" dirty="0">
              <a:latin typeface="+mj-ea"/>
              <a:ea typeface="+mj-ea"/>
              <a:cs typeface="+mj-cs"/>
            </a:endParaRPr>
          </a:p>
        </p:txBody>
      </p:sp>
      <p:pic>
        <p:nvPicPr>
          <p:cNvPr id="23560" name="Picture 2" descr="I:\研修photo\Resized\CIMG7584.jpg"/>
          <p:cNvPicPr>
            <a:picLocks noChangeAspect="1" noChangeArrowheads="1"/>
          </p:cNvPicPr>
          <p:nvPr/>
        </p:nvPicPr>
        <p:blipFill>
          <a:blip r:embed="rId5"/>
          <a:srcRect/>
          <a:stretch>
            <a:fillRect/>
          </a:stretch>
        </p:blipFill>
        <p:spPr bwMode="auto">
          <a:xfrm>
            <a:off x="1331913" y="4225925"/>
            <a:ext cx="1714500" cy="1285875"/>
          </a:xfrm>
          <a:prstGeom prst="rect">
            <a:avLst/>
          </a:prstGeom>
          <a:noFill/>
          <a:ln w="9525">
            <a:noFill/>
            <a:miter lim="800000"/>
            <a:headEnd/>
            <a:tailEnd/>
          </a:ln>
        </p:spPr>
      </p:pic>
      <p:pic>
        <p:nvPicPr>
          <p:cNvPr id="23561" name="Picture 3" descr="I:\研修photo\Resized\CIMG7656.jpg"/>
          <p:cNvPicPr>
            <a:picLocks noChangeAspect="1" noChangeArrowheads="1"/>
          </p:cNvPicPr>
          <p:nvPr/>
        </p:nvPicPr>
        <p:blipFill>
          <a:blip r:embed="rId6"/>
          <a:srcRect/>
          <a:stretch>
            <a:fillRect/>
          </a:stretch>
        </p:blipFill>
        <p:spPr bwMode="auto">
          <a:xfrm>
            <a:off x="179388" y="4868863"/>
            <a:ext cx="1714500"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550" y="1341438"/>
            <a:ext cx="7416800" cy="5176837"/>
          </a:xfrm>
          <a:prstGeom prst="rect">
            <a:avLst/>
          </a:prstGeom>
        </p:spPr>
        <p:txBody>
          <a:bodyPr>
            <a:spAutoFit/>
          </a:bodyPr>
          <a:lstStyle/>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給与</a:t>
            </a:r>
            <a:r>
              <a:rPr lang="en-US" altLang="ja-JP" sz="2800" dirty="0">
                <a:solidFill>
                  <a:prstClr val="black"/>
                </a:solidFill>
                <a:latin typeface="+mj-ea"/>
                <a:ea typeface="+mj-ea"/>
                <a:cs typeface="メイリオ"/>
              </a:rPr>
              <a:t>	1</a:t>
            </a:r>
            <a:r>
              <a:rPr lang="ja-JP" altLang="en-US" sz="2800" dirty="0">
                <a:solidFill>
                  <a:prstClr val="black"/>
                </a:solidFill>
                <a:latin typeface="+mj-ea"/>
                <a:ea typeface="+mj-ea"/>
                <a:cs typeface="メイリオ"/>
              </a:rPr>
              <a:t>年次</a:t>
            </a:r>
            <a:r>
              <a:rPr lang="en-US" altLang="ja-JP" sz="2800" dirty="0">
                <a:solidFill>
                  <a:prstClr val="black"/>
                </a:solidFill>
                <a:latin typeface="+mj-ea"/>
                <a:ea typeface="+mj-ea"/>
                <a:cs typeface="メイリオ"/>
              </a:rPr>
              <a:t>	</a:t>
            </a:r>
            <a:r>
              <a:rPr lang="ja-JP" altLang="en-US" sz="2800" dirty="0">
                <a:solidFill>
                  <a:prstClr val="black"/>
                </a:solidFill>
                <a:latin typeface="+mj-ea"/>
                <a:ea typeface="+mj-ea"/>
                <a:cs typeface="メイリオ"/>
              </a:rPr>
              <a:t>　</a:t>
            </a:r>
            <a:r>
              <a:rPr lang="en-US" altLang="ja-JP" sz="2800" dirty="0">
                <a:solidFill>
                  <a:prstClr val="black"/>
                </a:solidFill>
                <a:latin typeface="+mj-ea"/>
                <a:ea typeface="+mj-ea"/>
                <a:cs typeface="メイリオ"/>
              </a:rPr>
              <a:t>337,000</a:t>
            </a:r>
            <a:r>
              <a:rPr lang="ja-JP" altLang="en-US" sz="2800" dirty="0">
                <a:solidFill>
                  <a:prstClr val="black"/>
                </a:solidFill>
                <a:latin typeface="+mj-ea"/>
                <a:ea typeface="+mj-ea"/>
                <a:cs typeface="メイリオ"/>
              </a:rPr>
              <a:t>円</a:t>
            </a:r>
            <a:r>
              <a:rPr lang="en-US" altLang="ja-JP" sz="2800" dirty="0">
                <a:solidFill>
                  <a:prstClr val="black"/>
                </a:solidFill>
                <a:latin typeface="+mj-ea"/>
                <a:ea typeface="+mj-ea"/>
                <a:cs typeface="メイリオ"/>
              </a:rPr>
              <a:t>/</a:t>
            </a:r>
            <a:r>
              <a:rPr lang="ja-JP" altLang="en-US" sz="2800" dirty="0">
                <a:solidFill>
                  <a:prstClr val="black"/>
                </a:solidFill>
                <a:latin typeface="+mj-ea"/>
                <a:ea typeface="+mj-ea"/>
                <a:cs typeface="メイリオ"/>
              </a:rPr>
              <a:t>月</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当直</a:t>
            </a:r>
            <a:r>
              <a:rPr lang="en-US" altLang="ja-JP" sz="2800" dirty="0">
                <a:solidFill>
                  <a:prstClr val="black"/>
                </a:solidFill>
                <a:latin typeface="+mj-ea"/>
                <a:ea typeface="+mj-ea"/>
                <a:cs typeface="メイリオ"/>
              </a:rPr>
              <a:t>	20,000</a:t>
            </a:r>
            <a:r>
              <a:rPr lang="ja-JP" altLang="en-US" sz="2800" dirty="0">
                <a:solidFill>
                  <a:prstClr val="black"/>
                </a:solidFill>
                <a:latin typeface="+mj-ea"/>
                <a:ea typeface="+mj-ea"/>
                <a:cs typeface="メイリオ"/>
              </a:rPr>
              <a:t>円</a:t>
            </a:r>
            <a:r>
              <a:rPr lang="en-US" altLang="ja-JP" sz="2800" dirty="0">
                <a:solidFill>
                  <a:prstClr val="black"/>
                </a:solidFill>
                <a:latin typeface="+mj-ea"/>
                <a:ea typeface="+mj-ea"/>
                <a:cs typeface="メイリオ"/>
              </a:rPr>
              <a:t>/</a:t>
            </a:r>
            <a:r>
              <a:rPr lang="ja-JP" altLang="en-US" sz="2800" dirty="0">
                <a:solidFill>
                  <a:prstClr val="black"/>
                </a:solidFill>
                <a:latin typeface="+mj-ea"/>
                <a:ea typeface="+mj-ea"/>
                <a:cs typeface="メイリオ"/>
              </a:rPr>
              <a:t>回　</a:t>
            </a:r>
            <a:r>
              <a:rPr lang="en-US" altLang="ja-JP" sz="2800" dirty="0">
                <a:solidFill>
                  <a:prstClr val="black"/>
                </a:solidFill>
                <a:latin typeface="+mj-ea"/>
                <a:ea typeface="+mj-ea"/>
                <a:cs typeface="メイリオ"/>
              </a:rPr>
              <a:t>3</a:t>
            </a:r>
            <a:r>
              <a:rPr lang="ja-JP" altLang="en-US" sz="2800" dirty="0">
                <a:solidFill>
                  <a:prstClr val="black"/>
                </a:solidFill>
                <a:latin typeface="+mj-ea"/>
                <a:ea typeface="+mj-ea"/>
                <a:cs typeface="メイリオ"/>
              </a:rPr>
              <a:t>～</a:t>
            </a:r>
            <a:r>
              <a:rPr lang="en-US" altLang="ja-JP" sz="2800" dirty="0">
                <a:solidFill>
                  <a:prstClr val="black"/>
                </a:solidFill>
                <a:latin typeface="+mj-ea"/>
                <a:ea typeface="+mj-ea"/>
                <a:cs typeface="メイリオ"/>
              </a:rPr>
              <a:t>4</a:t>
            </a:r>
            <a:r>
              <a:rPr lang="ja-JP" altLang="en-US" sz="2800" dirty="0">
                <a:solidFill>
                  <a:prstClr val="black"/>
                </a:solidFill>
                <a:latin typeface="+mj-ea"/>
                <a:ea typeface="+mj-ea"/>
                <a:cs typeface="メイリオ"/>
              </a:rPr>
              <a:t>回</a:t>
            </a:r>
            <a:r>
              <a:rPr lang="en-US" altLang="ja-JP" sz="2800" dirty="0">
                <a:solidFill>
                  <a:prstClr val="black"/>
                </a:solidFill>
                <a:latin typeface="+mj-ea"/>
                <a:ea typeface="+mj-ea"/>
                <a:cs typeface="メイリオ"/>
              </a:rPr>
              <a:t>/</a:t>
            </a:r>
            <a:r>
              <a:rPr lang="ja-JP" altLang="en-US" sz="2800" dirty="0">
                <a:solidFill>
                  <a:prstClr val="black"/>
                </a:solidFill>
                <a:latin typeface="+mj-ea"/>
                <a:ea typeface="+mj-ea"/>
                <a:cs typeface="メイリオ"/>
              </a:rPr>
              <a:t>月（</a:t>
            </a:r>
            <a:r>
              <a:rPr lang="en-US" altLang="ja-JP" sz="2800" dirty="0">
                <a:solidFill>
                  <a:prstClr val="black"/>
                </a:solidFill>
                <a:latin typeface="+mj-ea"/>
                <a:ea typeface="+mj-ea"/>
                <a:cs typeface="メイリオ"/>
              </a:rPr>
              <a:t>5</a:t>
            </a:r>
            <a:r>
              <a:rPr lang="ja-JP" altLang="en-US" sz="2800" dirty="0">
                <a:solidFill>
                  <a:prstClr val="black"/>
                </a:solidFill>
                <a:latin typeface="+mj-ea"/>
                <a:ea typeface="+mj-ea"/>
                <a:cs typeface="メイリオ"/>
              </a:rPr>
              <a:t>月以降）</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時間外手当あり</a:t>
            </a:r>
            <a:endParaRPr lang="en-US" altLang="ja-JP" sz="2800" dirty="0">
              <a:solidFill>
                <a:prstClr val="black"/>
              </a:solidFill>
              <a:latin typeface="+mj-ea"/>
              <a:ea typeface="+mj-ea"/>
              <a:cs typeface="メイリオ"/>
            </a:endParaRPr>
          </a:p>
          <a:p>
            <a:pPr marL="274320" indent="-274320" algn="ctr" defTabSz="914400" fontAlgn="auto">
              <a:spcBef>
                <a:spcPct val="20000"/>
              </a:spcBef>
              <a:spcAft>
                <a:spcPts val="0"/>
              </a:spcAft>
              <a:buSzPct val="100000"/>
              <a:defRPr/>
            </a:pPr>
            <a:r>
              <a:rPr lang="ja-JP" altLang="en-US" sz="2800" dirty="0">
                <a:solidFill>
                  <a:prstClr val="black"/>
                </a:solidFill>
                <a:latin typeface="+mj-ea"/>
                <a:ea typeface="+mj-ea"/>
                <a:cs typeface="メイリオ"/>
              </a:rPr>
              <a:t>↓</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defRPr/>
            </a:pPr>
            <a:r>
              <a:rPr lang="ja-JP" altLang="en-US" sz="2800" u="sng" dirty="0">
                <a:solidFill>
                  <a:prstClr val="black"/>
                </a:solidFill>
                <a:latin typeface="+mj-ea"/>
                <a:ea typeface="+mj-ea"/>
                <a:cs typeface="メイリオ"/>
              </a:rPr>
              <a:t>年収（</a:t>
            </a:r>
            <a:r>
              <a:rPr lang="en-US" altLang="ja-JP" sz="2800" u="sng" dirty="0">
                <a:solidFill>
                  <a:prstClr val="black"/>
                </a:solidFill>
                <a:latin typeface="+mj-ea"/>
                <a:ea typeface="+mj-ea"/>
                <a:cs typeface="メイリオ"/>
              </a:rPr>
              <a:t>12</a:t>
            </a:r>
            <a:r>
              <a:rPr lang="ja-JP" altLang="en-US" sz="2800" u="sng" dirty="0">
                <a:solidFill>
                  <a:prstClr val="black"/>
                </a:solidFill>
                <a:latin typeface="+mj-ea"/>
                <a:ea typeface="+mj-ea"/>
                <a:cs typeface="メイリオ"/>
              </a:rPr>
              <a:t>ヶ月間）</a:t>
            </a:r>
            <a:r>
              <a:rPr lang="en-US" altLang="ja-JP" sz="2800" u="sng" dirty="0">
                <a:solidFill>
                  <a:prstClr val="black"/>
                </a:solidFill>
                <a:latin typeface="+mj-ea"/>
                <a:ea typeface="+mj-ea"/>
                <a:cs typeface="メイリオ"/>
              </a:rPr>
              <a:t>	</a:t>
            </a:r>
            <a:r>
              <a:rPr lang="ja-JP" altLang="en-US" sz="2800" u="sng" dirty="0">
                <a:solidFill>
                  <a:prstClr val="black"/>
                </a:solidFill>
                <a:latin typeface="+mj-ea"/>
                <a:ea typeface="+mj-ea"/>
                <a:cs typeface="メイリオ"/>
              </a:rPr>
              <a:t>約</a:t>
            </a:r>
            <a:r>
              <a:rPr lang="en-US" altLang="ja-JP" sz="2800" u="sng" dirty="0">
                <a:solidFill>
                  <a:prstClr val="black"/>
                </a:solidFill>
                <a:latin typeface="+mj-ea"/>
                <a:ea typeface="+mj-ea"/>
                <a:cs typeface="メイリオ"/>
              </a:rPr>
              <a:t>480</a:t>
            </a:r>
            <a:r>
              <a:rPr lang="ja-JP" altLang="en-US" sz="2800" u="sng" dirty="0">
                <a:solidFill>
                  <a:prstClr val="black"/>
                </a:solidFill>
                <a:latin typeface="+mj-ea"/>
                <a:ea typeface="+mj-ea"/>
                <a:cs typeface="メイリオ"/>
              </a:rPr>
              <a:t>～</a:t>
            </a:r>
            <a:r>
              <a:rPr lang="en-US" altLang="ja-JP" sz="2800" u="sng" dirty="0">
                <a:solidFill>
                  <a:prstClr val="black"/>
                </a:solidFill>
                <a:latin typeface="+mj-ea"/>
                <a:ea typeface="+mj-ea"/>
                <a:cs typeface="メイリオ"/>
              </a:rPr>
              <a:t>500</a:t>
            </a:r>
            <a:r>
              <a:rPr lang="ja-JP" altLang="en-US" sz="2800" u="sng" dirty="0">
                <a:solidFill>
                  <a:prstClr val="black"/>
                </a:solidFill>
                <a:latin typeface="+mj-ea"/>
                <a:ea typeface="+mj-ea"/>
                <a:cs typeface="メイリオ"/>
              </a:rPr>
              <a:t>万円＋</a:t>
            </a:r>
            <a:r>
              <a:rPr lang="en-US" altLang="ja-JP" sz="2800" u="sng" dirty="0">
                <a:solidFill>
                  <a:prstClr val="black"/>
                </a:solidFill>
                <a:latin typeface="+mj-ea"/>
                <a:ea typeface="+mj-ea"/>
                <a:cs typeface="メイリオ"/>
              </a:rPr>
              <a:t>α</a:t>
            </a:r>
            <a:r>
              <a:rPr lang="ja-JP" altLang="en-US" sz="2800" u="sng" dirty="0">
                <a:solidFill>
                  <a:prstClr val="black"/>
                </a:solidFill>
                <a:latin typeface="+mj-ea"/>
                <a:ea typeface="+mj-ea"/>
                <a:cs typeface="メイリオ"/>
              </a:rPr>
              <a:t>（税込）</a:t>
            </a:r>
            <a:endParaRPr lang="en-US" altLang="ja-JP" sz="2800" u="sng" dirty="0">
              <a:solidFill>
                <a:prstClr val="black"/>
              </a:solidFill>
              <a:latin typeface="+mj-ea"/>
              <a:ea typeface="+mj-ea"/>
              <a:cs typeface="メイリオ"/>
            </a:endParaRPr>
          </a:p>
          <a:p>
            <a:pPr marL="274320" indent="-274320" defTabSz="914400" fontAlgn="auto">
              <a:spcBef>
                <a:spcPct val="20000"/>
              </a:spcBef>
              <a:spcAft>
                <a:spcPts val="0"/>
              </a:spcAft>
              <a:buSzPct val="100000"/>
              <a:defRPr/>
            </a:pP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学会・研究会等への参加費用支給あり</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defRPr/>
            </a:pPr>
            <a:r>
              <a:rPr lang="en-US" altLang="ja-JP" sz="2800" dirty="0">
                <a:solidFill>
                  <a:prstClr val="black"/>
                </a:solidFill>
                <a:latin typeface="+mj-ea"/>
                <a:ea typeface="+mj-ea"/>
                <a:cs typeface="メイリオ"/>
              </a:rPr>
              <a:t>			</a:t>
            </a:r>
            <a:r>
              <a:rPr lang="ja-JP" altLang="en-US" sz="2800" dirty="0">
                <a:solidFill>
                  <a:prstClr val="black"/>
                </a:solidFill>
                <a:latin typeface="+mj-ea"/>
                <a:ea typeface="+mj-ea"/>
                <a:cs typeface="メイリオ"/>
              </a:rPr>
              <a:t>（年</a:t>
            </a:r>
            <a:r>
              <a:rPr lang="en-US" altLang="ja-JP" sz="2800" dirty="0">
                <a:solidFill>
                  <a:prstClr val="black"/>
                </a:solidFill>
                <a:latin typeface="+mj-ea"/>
                <a:ea typeface="+mj-ea"/>
                <a:cs typeface="メイリオ"/>
              </a:rPr>
              <a:t>3</a:t>
            </a:r>
            <a:r>
              <a:rPr lang="ja-JP" altLang="en-US" sz="2800" dirty="0">
                <a:solidFill>
                  <a:prstClr val="black"/>
                </a:solidFill>
                <a:latin typeface="+mj-ea"/>
                <a:ea typeface="+mj-ea"/>
                <a:cs typeface="メイリオ"/>
              </a:rPr>
              <a:t>回　総額</a:t>
            </a:r>
            <a:r>
              <a:rPr lang="en-US" altLang="ja-JP" sz="2800" dirty="0">
                <a:solidFill>
                  <a:prstClr val="black"/>
                </a:solidFill>
                <a:latin typeface="+mj-ea"/>
                <a:ea typeface="+mj-ea"/>
                <a:cs typeface="メイリオ"/>
              </a:rPr>
              <a:t>18</a:t>
            </a:r>
            <a:r>
              <a:rPr lang="ja-JP" altLang="en-US" sz="2800" dirty="0">
                <a:solidFill>
                  <a:prstClr val="black"/>
                </a:solidFill>
                <a:latin typeface="+mj-ea"/>
                <a:ea typeface="+mj-ea"/>
                <a:cs typeface="メイリオ"/>
              </a:rPr>
              <a:t>万円まで）</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公的医療保険あり、公的年金保険あり</a:t>
            </a:r>
            <a:endParaRPr lang="en-US" altLang="ja-JP" sz="2800" dirty="0">
              <a:solidFill>
                <a:prstClr val="black"/>
              </a:solidFill>
              <a:latin typeface="+mj-ea"/>
              <a:ea typeface="+mj-ea"/>
              <a:cs typeface="メイリオ"/>
            </a:endParaRPr>
          </a:p>
          <a:p>
            <a:pPr marL="274320" indent="-274320" defTabSz="914400" fontAlgn="auto">
              <a:spcBef>
                <a:spcPct val="20000"/>
              </a:spcBef>
              <a:spcAft>
                <a:spcPts val="0"/>
              </a:spcAft>
              <a:buSzPct val="100000"/>
              <a:buFont typeface="Arial" pitchFamily="34" charset="0"/>
              <a:buChar char="•"/>
              <a:defRPr/>
            </a:pPr>
            <a:r>
              <a:rPr lang="ja-JP" altLang="en-US" sz="2800" dirty="0">
                <a:solidFill>
                  <a:prstClr val="black"/>
                </a:solidFill>
                <a:latin typeface="+mj-ea"/>
                <a:ea typeface="+mj-ea"/>
                <a:cs typeface="メイリオ"/>
              </a:rPr>
              <a:t>医師賠償責任保険　病院加入</a:t>
            </a:r>
            <a:endParaRPr lang="en-US" altLang="ja-JP" sz="2800" dirty="0">
              <a:solidFill>
                <a:prstClr val="black"/>
              </a:solidFill>
              <a:latin typeface="+mj-ea"/>
              <a:ea typeface="+mj-ea"/>
              <a:cs typeface="メイリオ"/>
            </a:endParaRPr>
          </a:p>
        </p:txBody>
      </p:sp>
      <p:sp>
        <p:nvSpPr>
          <p:cNvPr id="3" name="タイトル 4"/>
          <p:cNvSpPr txBox="1">
            <a:spLocks/>
          </p:cNvSpPr>
          <p:nvPr/>
        </p:nvSpPr>
        <p:spPr>
          <a:xfrm>
            <a:off x="323850" y="620713"/>
            <a:ext cx="8424863" cy="563562"/>
          </a:xfrm>
          <a:prstGeom prst="rect">
            <a:avLst/>
          </a:prstGeom>
        </p:spPr>
        <p:txBody>
          <a:bodyPr lIns="0" rIns="0" bIns="0" anchor="b"/>
          <a:lstStyle/>
          <a:p>
            <a:pPr algn="ctr" defTabSz="914400" fontAlgn="auto">
              <a:spcAft>
                <a:spcPts val="0"/>
              </a:spcAft>
              <a:defRPr/>
            </a:pPr>
            <a:r>
              <a:rPr lang="ja-JP" altLang="en-US" sz="4000" dirty="0">
                <a:latin typeface="+mj-ea"/>
                <a:ea typeface="+mj-ea"/>
                <a:cs typeface="+mj-cs"/>
              </a:rPr>
              <a:t>処遇・福利厚生</a:t>
            </a:r>
            <a:r>
              <a:rPr lang="ja-JP" altLang="en-US" sz="4400" dirty="0">
                <a:latin typeface="+mj-ea"/>
                <a:ea typeface="+mj-ea"/>
                <a:cs typeface="+mj-cs"/>
              </a:rPr>
              <a:t>　</a:t>
            </a:r>
            <a:r>
              <a:rPr lang="ja-JP" altLang="en-US" sz="2800" dirty="0">
                <a:latin typeface="+mj-ea"/>
                <a:ea typeface="+mj-ea"/>
                <a:cs typeface="+mj-cs"/>
              </a:rPr>
              <a:t>等</a:t>
            </a:r>
            <a:endParaRPr lang="ja-JP" altLang="en-US" sz="2800" dirty="0">
              <a:latin typeface="+mj-ea"/>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ビジネス イメージのデザイン テンプレート</Template>
  <TotalTime>1311</TotalTime>
  <Words>1675</Words>
  <Application>Microsoft Office PowerPoint</Application>
  <PresentationFormat>画面に合わせる (4:3)</PresentationFormat>
  <Paragraphs>151</Paragraphs>
  <Slides>10</Slides>
  <Notes>0</Notes>
  <HiddenSlides>0</HiddenSlides>
  <MMClips>0</MMClips>
  <ScaleCrop>false</ScaleCrop>
  <HeadingPairs>
    <vt:vector size="6" baseType="variant">
      <vt:variant>
        <vt:lpstr>使用されているフォント</vt:lpstr>
      </vt:variant>
      <vt:variant>
        <vt:i4>10</vt:i4>
      </vt:variant>
      <vt:variant>
        <vt:lpstr>デザイン テンプレート</vt:lpstr>
      </vt:variant>
      <vt:variant>
        <vt:i4>4</vt:i4>
      </vt:variant>
      <vt:variant>
        <vt:lpstr>スライド タイトル</vt:lpstr>
      </vt:variant>
      <vt:variant>
        <vt:i4>10</vt:i4>
      </vt:variant>
    </vt:vector>
  </HeadingPairs>
  <TitlesOfParts>
    <vt:vector size="24" baseType="lpstr">
      <vt:lpstr>Constantia</vt:lpstr>
      <vt:lpstr>ＭＳ Ｐ明朝</vt:lpstr>
      <vt:lpstr>Arial</vt:lpstr>
      <vt:lpstr>Calibri</vt:lpstr>
      <vt:lpstr>ＭＳ Ｐゴシック</vt:lpstr>
      <vt:lpstr>Wingdings 2</vt:lpstr>
      <vt:lpstr>メイリオ</vt:lpstr>
      <vt:lpstr>微軟正黑體</vt:lpstr>
      <vt:lpstr>Wingdings</vt:lpstr>
      <vt:lpstr>HG丸ｺﾞｼｯｸM-PRO</vt:lpstr>
      <vt:lpstr>リゾート</vt:lpstr>
      <vt:lpstr>リゾート</vt:lpstr>
      <vt:lpstr>リゾート</vt:lpstr>
      <vt:lpstr>リゾート</vt:lpstr>
      <vt:lpstr>金沢市立病院</vt:lpstr>
      <vt:lpstr>スライド 2</vt:lpstr>
      <vt:lpstr>地域連携型病院としての機能強化</vt:lpstr>
      <vt:lpstr>スライド 4</vt:lpstr>
      <vt:lpstr>３つのセンター</vt:lpstr>
      <vt:lpstr>救急医療の実践</vt:lpstr>
      <vt:lpstr>金沢市立病院将来構想（H19～H23年度）</vt:lpstr>
      <vt:lpstr>スライド 8</vt:lpstr>
      <vt:lpstr>スライド 9</vt:lpstr>
      <vt:lpstr>金沢市立病院での初期臨床研修 まとめ</vt:lpstr>
    </vt:vector>
  </TitlesOfParts>
  <Company>金沢大学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金沢市立病院初期臨床研修医募集</dc:title>
  <dc:creator>高桑 浩</dc:creator>
  <cp:lastModifiedBy>kndp</cp:lastModifiedBy>
  <cp:revision>168</cp:revision>
  <dcterms:created xsi:type="dcterms:W3CDTF">2009-01-24T07:09:27Z</dcterms:created>
  <dcterms:modified xsi:type="dcterms:W3CDTF">2011-02-02T23:36:15Z</dcterms:modified>
</cp:coreProperties>
</file>